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72" r:id="rId3"/>
    <p:sldId id="273" r:id="rId4"/>
    <p:sldId id="295" r:id="rId5"/>
    <p:sldId id="274" r:id="rId6"/>
    <p:sldId id="279" r:id="rId7"/>
    <p:sldId id="296" r:id="rId8"/>
    <p:sldId id="275" r:id="rId9"/>
    <p:sldId id="297" r:id="rId10"/>
    <p:sldId id="298" r:id="rId11"/>
    <p:sldId id="299" r:id="rId12"/>
    <p:sldId id="281" r:id="rId13"/>
    <p:sldId id="282" r:id="rId14"/>
    <p:sldId id="284" r:id="rId15"/>
    <p:sldId id="286" r:id="rId16"/>
    <p:sldId id="285" r:id="rId17"/>
    <p:sldId id="287" r:id="rId18"/>
    <p:sldId id="288" r:id="rId19"/>
    <p:sldId id="289" r:id="rId20"/>
    <p:sldId id="291" r:id="rId21"/>
    <p:sldId id="261" r:id="rId22"/>
    <p:sldId id="257" r:id="rId23"/>
    <p:sldId id="259" r:id="rId24"/>
    <p:sldId id="265" r:id="rId25"/>
    <p:sldId id="264" r:id="rId26"/>
    <p:sldId id="258" r:id="rId27"/>
    <p:sldId id="267" r:id="rId28"/>
    <p:sldId id="292" r:id="rId29"/>
    <p:sldId id="29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2" autoAdjust="0"/>
    <p:restoredTop sz="79146" autoAdjust="0"/>
  </p:normalViewPr>
  <p:slideViewPr>
    <p:cSldViewPr snapToGrid="0" snapToObjects="1">
      <p:cViewPr>
        <p:scale>
          <a:sx n="60" d="100"/>
          <a:sy n="60" d="100"/>
        </p:scale>
        <p:origin x="1325" y="216"/>
      </p:cViewPr>
      <p:guideLst/>
    </p:cSldViewPr>
  </p:slideViewPr>
  <p:outlineViewPr>
    <p:cViewPr>
      <p:scale>
        <a:sx n="33" d="100"/>
        <a:sy n="33" d="100"/>
      </p:scale>
      <p:origin x="0" y="0"/>
    </p:cViewPr>
  </p:outlineViewPr>
  <p:notesTextViewPr>
    <p:cViewPr>
      <p:scale>
        <a:sx n="70" d="100"/>
        <a:sy n="7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MO"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7FA96-B536-A741-B722-F9E5CE87EB54}" type="datetimeFigureOut">
              <a:rPr kumimoji="1" lang="zh-MO" altLang="en-US" smtClean="0"/>
              <a:t>25/12/2019</a:t>
            </a:fld>
            <a:endParaRPr kumimoji="1" lang="zh-MO"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MO"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MO"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MO"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B95A-55C3-2B49-A597-A4A9D4FAC955}" type="slidenum">
              <a:rPr kumimoji="1" lang="zh-MO" altLang="en-US" smtClean="0"/>
              <a:t>‹#›</a:t>
            </a:fld>
            <a:endParaRPr kumimoji="1" lang="zh-MO"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首次</a:t>
            </a:r>
            <a:endParaRPr lang="en-US" altLang="zh-MO" sz="2000" dirty="0">
              <a:latin typeface="宋體-簡" panose="02010800040101010101" charset="-122"/>
              <a:ea typeface="宋體-簡" panose="02010800040101010101" charset="-122"/>
            </a:endParaRPr>
          </a:p>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人类被试</a:t>
            </a:r>
            <a:endParaRPr lang="en-US" altLang="zh-MO" sz="2000" dirty="0">
              <a:latin typeface="宋體-簡" panose="02010800040101010101" charset="-122"/>
              <a:ea typeface="宋體-簡" panose="02010800040101010101" charset="-122"/>
            </a:endParaRPr>
          </a:p>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脑的静息电位</a:t>
            </a:r>
            <a:endParaRPr lang="en-US" altLang="zh-MO" sz="2000" dirty="0">
              <a:latin typeface="宋體-簡" panose="02010800040101010101" charset="-122"/>
              <a:ea typeface="宋體-簡" panose="02010800040101010101" charset="-122"/>
            </a:endParaRPr>
          </a:p>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电位变化存在节律</a:t>
            </a:r>
          </a:p>
          <a:p>
            <a:endParaRPr kumimoji="1" lang="zh-CN" altLang="en-US" dirty="0"/>
          </a:p>
        </p:txBody>
      </p:sp>
      <p:sp>
        <p:nvSpPr>
          <p:cNvPr id="4" name="幻灯片编号占位符 3"/>
          <p:cNvSpPr>
            <a:spLocks noGrp="1"/>
          </p:cNvSpPr>
          <p:nvPr>
            <p:ph type="sldNum" sz="quarter" idx="10"/>
          </p:nvPr>
        </p:nvSpPr>
        <p:spPr/>
        <p:txBody>
          <a:bodyPr/>
          <a:lstStyle/>
          <a:p>
            <a:fld id="{DDE8B95A-55C3-2B49-A597-A4A9D4FAC955}" type="slidenum">
              <a:rPr kumimoji="1" lang="zh-MO" altLang="en-US" smtClean="0"/>
              <a:t>3</a:t>
            </a:fld>
            <a:endParaRPr kumimoji="1" lang="zh-MO"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MO" altLang="en-US" dirty="0"/>
          </a:p>
        </p:txBody>
      </p:sp>
      <p:sp>
        <p:nvSpPr>
          <p:cNvPr id="4" name="投影片編號版面配置區 3"/>
          <p:cNvSpPr>
            <a:spLocks noGrp="1"/>
          </p:cNvSpPr>
          <p:nvPr>
            <p:ph type="sldNum" sz="quarter" idx="5"/>
          </p:nvPr>
        </p:nvSpPr>
        <p:spPr/>
        <p:txBody>
          <a:bodyPr/>
          <a:lstStyle/>
          <a:p>
            <a:fld id="{DDE8B95A-55C3-2B49-A597-A4A9D4FAC955}" type="slidenum">
              <a:rPr kumimoji="1" lang="zh-MO" altLang="en-US" smtClean="0"/>
              <a:t>18</a:t>
            </a:fld>
            <a:endParaRPr kumimoji="1" lang="zh-MO"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dirty="0">
                <a:latin typeface="Times New Roman" panose="02020503050405090304" pitchFamily="18" charset="0"/>
                <a:cs typeface="Times New Roman" panose="02020503050405090304" pitchFamily="18" charset="0"/>
              </a:rPr>
              <a:t>在没有节律性刺激启动时，左视野闪光</a:t>
            </a:r>
            <a:r>
              <a:rPr lang="zh-CN" altLang="en-US" sz="1200" dirty="0">
                <a:latin typeface="Times New Roman" panose="02020503050405090304" pitchFamily="18" charset="0"/>
                <a:cs typeface="Times New Roman" panose="02020503050405090304" pitchFamily="18" charset="0"/>
              </a:rPr>
              <a:t>时</a:t>
            </a:r>
            <a:r>
              <a:rPr lang="zh-CN" altLang="zh-CN" sz="1200" dirty="0">
                <a:latin typeface="Times New Roman" panose="02020503050405090304" pitchFamily="18" charset="0"/>
                <a:cs typeface="Times New Roman" panose="02020503050405090304" pitchFamily="18" charset="0"/>
              </a:rPr>
              <a:t>，被试表现出</a:t>
            </a:r>
            <a:r>
              <a:rPr lang="en-US" altLang="zh-CN" sz="1200" dirty="0">
                <a:latin typeface="Times New Roman" panose="02020503050405090304" pitchFamily="18" charset="0"/>
                <a:cs typeface="Times New Roman" panose="02020503050405090304" pitchFamily="18" charset="0"/>
              </a:rPr>
              <a:t>3Hz</a:t>
            </a:r>
            <a:r>
              <a:rPr lang="zh-CN" altLang="zh-CN" sz="1200" dirty="0">
                <a:latin typeface="Times New Roman" panose="02020503050405090304" pitchFamily="18" charset="0"/>
                <a:cs typeface="Times New Roman" panose="02020503050405090304" pitchFamily="18" charset="0"/>
              </a:rPr>
              <a:t>的空间注意节律，但是右视野闪光</a:t>
            </a:r>
            <a:r>
              <a:rPr lang="zh-CN" altLang="en-US" sz="1200" dirty="0">
                <a:latin typeface="Times New Roman" panose="02020503050405090304" pitchFamily="18" charset="0"/>
                <a:cs typeface="Times New Roman" panose="02020503050405090304" pitchFamily="18" charset="0"/>
              </a:rPr>
              <a:t>时</a:t>
            </a:r>
            <a:r>
              <a:rPr lang="zh-CN" altLang="zh-CN" sz="1200" dirty="0">
                <a:latin typeface="Times New Roman" panose="02020503050405090304" pitchFamily="18" charset="0"/>
                <a:cs typeface="Times New Roman" panose="02020503050405090304" pitchFamily="18" charset="0"/>
              </a:rPr>
              <a:t>，这种注意节律就消失了</a:t>
            </a:r>
            <a:endParaRPr lang="en-US" altLang="zh-CN" sz="1200" dirty="0">
              <a:latin typeface="Times New Roman" panose="02020503050405090304" pitchFamily="18" charset="0"/>
              <a:cs typeface="Times New Roman" panose="02020503050405090304" pitchFamily="18" charset="0"/>
            </a:endParaRPr>
          </a:p>
          <a:p>
            <a:endParaRPr kumimoji="1" lang="zh-CN" altLang="en-US" dirty="0"/>
          </a:p>
        </p:txBody>
      </p:sp>
      <p:sp>
        <p:nvSpPr>
          <p:cNvPr id="4" name="幻灯片编号占位符 3"/>
          <p:cNvSpPr>
            <a:spLocks noGrp="1"/>
          </p:cNvSpPr>
          <p:nvPr>
            <p:ph type="sldNum" sz="quarter" idx="10"/>
          </p:nvPr>
        </p:nvSpPr>
        <p:spPr/>
        <p:txBody>
          <a:bodyPr/>
          <a:lstStyle/>
          <a:p>
            <a:fld id="{DDE8B95A-55C3-2B49-A597-A4A9D4FAC955}" type="slidenum">
              <a:rPr kumimoji="1" lang="zh-MO" altLang="en-US" smtClean="0"/>
              <a:t>22</a:t>
            </a:fld>
            <a:endParaRPr kumimoji="1" lang="zh-MO"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Font typeface="Arial" panose="020B0604020202090204" pitchFamily="34" charset="0"/>
              <a:buChar char="•"/>
            </a:pPr>
            <a:r>
              <a:rPr lang="zh-CN" altLang="zh-CN" sz="1200" dirty="0">
                <a:latin typeface="Times New Roman" panose="02020503050405090304" pitchFamily="18" charset="0"/>
                <a:cs typeface="Times New Roman" panose="02020503050405090304" pitchFamily="18" charset="0"/>
              </a:rPr>
              <a:t>在有节律性刺激启动时，无论是这种节律是</a:t>
            </a:r>
            <a:r>
              <a:rPr lang="en-US" altLang="zh-CN" sz="1200" dirty="0">
                <a:latin typeface="Times New Roman" panose="02020503050405090304" pitchFamily="18" charset="0"/>
                <a:cs typeface="Times New Roman" panose="02020503050405090304" pitchFamily="18" charset="0"/>
              </a:rPr>
              <a:t>3Hz</a:t>
            </a:r>
            <a:r>
              <a:rPr lang="zh-CN" altLang="zh-CN" sz="1200" dirty="0">
                <a:latin typeface="Times New Roman" panose="02020503050405090304" pitchFamily="18" charset="0"/>
                <a:cs typeface="Times New Roman" panose="02020503050405090304" pitchFamily="18" charset="0"/>
              </a:rPr>
              <a:t>或者是</a:t>
            </a:r>
            <a:r>
              <a:rPr lang="en-US" altLang="zh-CN" sz="1200" dirty="0">
                <a:latin typeface="Times New Roman" panose="02020503050405090304" pitchFamily="18" charset="0"/>
                <a:cs typeface="Times New Roman" panose="02020503050405090304" pitchFamily="18" charset="0"/>
              </a:rPr>
              <a:t>5Hz</a:t>
            </a:r>
            <a:r>
              <a:rPr lang="zh-CN" altLang="zh-CN" sz="1200" dirty="0">
                <a:latin typeface="Times New Roman" panose="02020503050405090304" pitchFamily="18" charset="0"/>
                <a:cs typeface="Times New Roman" panose="02020503050405090304" pitchFamily="18" charset="0"/>
              </a:rPr>
              <a:t>，被试</a:t>
            </a:r>
            <a:r>
              <a:rPr lang="zh-CN" altLang="en-US" sz="1200" dirty="0">
                <a:latin typeface="Times New Roman" panose="02020503050405090304" pitchFamily="18" charset="0"/>
                <a:cs typeface="Times New Roman" panose="02020503050405090304" pitchFamily="18" charset="0"/>
              </a:rPr>
              <a:t>都</a:t>
            </a:r>
            <a:r>
              <a:rPr lang="zh-CN" altLang="zh-CN" sz="1200" dirty="0">
                <a:latin typeface="Times New Roman" panose="02020503050405090304" pitchFamily="18" charset="0"/>
                <a:cs typeface="Times New Roman" panose="02020503050405090304" pitchFamily="18" charset="0"/>
              </a:rPr>
              <a:t>表现出</a:t>
            </a:r>
            <a:r>
              <a:rPr lang="en-US" altLang="zh-CN" sz="1200" dirty="0">
                <a:latin typeface="Times New Roman" panose="02020503050405090304" pitchFamily="18" charset="0"/>
                <a:cs typeface="Times New Roman" panose="02020503050405090304" pitchFamily="18" charset="0"/>
              </a:rPr>
              <a:t>7-8Hz</a:t>
            </a:r>
            <a:r>
              <a:rPr lang="zh-CN" altLang="zh-CN" sz="1200" dirty="0">
                <a:latin typeface="Times New Roman" panose="02020503050405090304" pitchFamily="18" charset="0"/>
                <a:cs typeface="Times New Roman" panose="02020503050405090304" pitchFamily="18" charset="0"/>
              </a:rPr>
              <a:t>左右的注意节律，但是在</a:t>
            </a:r>
            <a:r>
              <a:rPr lang="en-US" altLang="zh-CN" sz="1200" dirty="0">
                <a:latin typeface="Times New Roman" panose="02020503050405090304" pitchFamily="18" charset="0"/>
                <a:cs typeface="Times New Roman" panose="02020503050405090304" pitchFamily="18" charset="0"/>
              </a:rPr>
              <a:t>3Hz</a:t>
            </a:r>
            <a:r>
              <a:rPr lang="zh-CN" altLang="zh-CN" sz="1200" dirty="0">
                <a:latin typeface="Times New Roman" panose="02020503050405090304" pitchFamily="18" charset="0"/>
                <a:cs typeface="Times New Roman" panose="02020503050405090304" pitchFamily="18" charset="0"/>
              </a:rPr>
              <a:t>时，只有右视野闪光才存在，而</a:t>
            </a:r>
            <a:r>
              <a:rPr lang="en-US" altLang="zh-CN" sz="1200" dirty="0">
                <a:latin typeface="Times New Roman" panose="02020503050405090304" pitchFamily="18" charset="0"/>
                <a:cs typeface="Times New Roman" panose="02020503050405090304" pitchFamily="18" charset="0"/>
              </a:rPr>
              <a:t>5Hz</a:t>
            </a:r>
            <a:r>
              <a:rPr lang="zh-CN" altLang="zh-CN" sz="1200" dirty="0">
                <a:latin typeface="Times New Roman" panose="02020503050405090304" pitchFamily="18" charset="0"/>
                <a:cs typeface="Times New Roman" panose="02020503050405090304" pitchFamily="18" charset="0"/>
              </a:rPr>
              <a:t>时只有左视野闪光才存在</a:t>
            </a:r>
            <a:endParaRPr lang="en-US" altLang="zh-CN" sz="1200" dirty="0">
              <a:latin typeface="Times New Roman" panose="02020503050405090304" pitchFamily="18" charset="0"/>
              <a:cs typeface="Times New Roman" panose="02020503050405090304" pitchFamily="18" charset="0"/>
            </a:endParaRPr>
          </a:p>
          <a:p>
            <a:pPr marL="457200" marR="0" indent="-457200" algn="l" defTabSz="914400" rtl="0" eaLnBrk="1" fontAlgn="auto" latinLnBrk="0" hangingPunct="1">
              <a:lnSpc>
                <a:spcPct val="100000"/>
              </a:lnSpc>
              <a:spcBef>
                <a:spcPts val="0"/>
              </a:spcBef>
              <a:spcAft>
                <a:spcPts val="0"/>
              </a:spcAft>
              <a:buClrTx/>
              <a:buSzTx/>
              <a:buFont typeface="Arial" panose="020B0604020202090204" pitchFamily="34" charset="0"/>
              <a:buChar char="•"/>
              <a:defRPr/>
            </a:pPr>
            <a:r>
              <a:rPr lang="zh-CN" altLang="zh-CN" sz="1200" dirty="0">
                <a:latin typeface="Times New Roman" panose="02020503050405090304" pitchFamily="18" charset="0"/>
                <a:cs typeface="Times New Roman" panose="02020503050405090304" pitchFamily="18" charset="0"/>
              </a:rPr>
              <a:t>在节律性刺激启动后，被试的空间注意节律从</a:t>
            </a:r>
            <a:r>
              <a:rPr lang="en-US" altLang="zh-CN" sz="1200" dirty="0">
                <a:latin typeface="Times New Roman" panose="02020503050405090304" pitchFamily="18" charset="0"/>
                <a:cs typeface="Times New Roman" panose="02020503050405090304" pitchFamily="18" charset="0"/>
              </a:rPr>
              <a:t>3Hz</a:t>
            </a:r>
            <a:r>
              <a:rPr lang="zh-CN" altLang="zh-CN" sz="1200" dirty="0">
                <a:latin typeface="Times New Roman" panose="02020503050405090304" pitchFamily="18" charset="0"/>
                <a:cs typeface="Times New Roman" panose="02020503050405090304" pitchFamily="18" charset="0"/>
              </a:rPr>
              <a:t>变为</a:t>
            </a:r>
            <a:r>
              <a:rPr lang="en-US" altLang="zh-CN" sz="1200" dirty="0">
                <a:latin typeface="Times New Roman" panose="02020503050405090304" pitchFamily="18" charset="0"/>
                <a:cs typeface="Times New Roman" panose="02020503050405090304" pitchFamily="18" charset="0"/>
              </a:rPr>
              <a:t>8Hz</a:t>
            </a:r>
            <a:r>
              <a:rPr lang="zh-CN" altLang="zh-CN" sz="1200" dirty="0">
                <a:latin typeface="Times New Roman" panose="02020503050405090304" pitchFamily="18" charset="0"/>
                <a:cs typeface="Times New Roman" panose="02020503050405090304" pitchFamily="18" charset="0"/>
              </a:rPr>
              <a:t>。在没有节律性刺激启动时，</a:t>
            </a:r>
            <a:r>
              <a:rPr lang="en-US" altLang="zh-CN" sz="1200" dirty="0">
                <a:latin typeface="Times New Roman" panose="02020503050405090304" pitchFamily="18" charset="0"/>
                <a:cs typeface="Times New Roman" panose="02020503050405090304" pitchFamily="18" charset="0"/>
              </a:rPr>
              <a:t>3Hz</a:t>
            </a:r>
            <a:r>
              <a:rPr lang="zh-CN" altLang="zh-CN" sz="1200" dirty="0">
                <a:latin typeface="Times New Roman" panose="02020503050405090304" pitchFamily="18" charset="0"/>
                <a:cs typeface="Times New Roman" panose="02020503050405090304" pitchFamily="18" charset="0"/>
              </a:rPr>
              <a:t>左右的注意节律和</a:t>
            </a:r>
            <a:r>
              <a:rPr lang="en-US" altLang="zh-CN" sz="1200" dirty="0">
                <a:latin typeface="Times New Roman" panose="02020503050405090304" pitchFamily="18" charset="0"/>
                <a:cs typeface="Times New Roman" panose="02020503050405090304" pitchFamily="18" charset="0"/>
              </a:rPr>
              <a:t>Landau</a:t>
            </a:r>
            <a:r>
              <a:rPr lang="zh-CN" altLang="zh-CN" sz="1200" dirty="0">
                <a:latin typeface="Times New Roman" panose="02020503050405090304" pitchFamily="18" charset="0"/>
                <a:cs typeface="Times New Roman" panose="02020503050405090304" pitchFamily="18" charset="0"/>
              </a:rPr>
              <a:t>和</a:t>
            </a:r>
            <a:r>
              <a:rPr lang="en-US" altLang="zh-CN" sz="1200" dirty="0">
                <a:latin typeface="Times New Roman" panose="02020503050405090304" pitchFamily="18" charset="0"/>
                <a:cs typeface="Times New Roman" panose="02020503050405090304" pitchFamily="18" charset="0"/>
              </a:rPr>
              <a:t>Fries(2012)</a:t>
            </a:r>
            <a:r>
              <a:rPr lang="zh-CN" altLang="zh-CN" sz="1200" dirty="0">
                <a:latin typeface="Times New Roman" panose="02020503050405090304" pitchFamily="18" charset="0"/>
                <a:cs typeface="Times New Roman" panose="02020503050405090304" pitchFamily="18" charset="0"/>
              </a:rPr>
              <a:t>的研究结果</a:t>
            </a:r>
            <a:r>
              <a:rPr lang="en-US" altLang="zh-CN" sz="1200" dirty="0">
                <a:latin typeface="Times New Roman" panose="02020503050405090304" pitchFamily="18" charset="0"/>
                <a:cs typeface="Times New Roman" panose="02020503050405090304" pitchFamily="18" charset="0"/>
              </a:rPr>
              <a:t>4Hz</a:t>
            </a:r>
            <a:r>
              <a:rPr lang="zh-CN" altLang="zh-CN" sz="1200" dirty="0">
                <a:latin typeface="Times New Roman" panose="02020503050405090304" pitchFamily="18" charset="0"/>
                <a:cs typeface="Times New Roman" panose="02020503050405090304" pitchFamily="18" charset="0"/>
              </a:rPr>
              <a:t>左右保持一致。而在外界节律性刺激启动后，被试的注意节律为</a:t>
            </a:r>
            <a:r>
              <a:rPr lang="en-US" altLang="zh-CN" sz="1200" dirty="0">
                <a:latin typeface="Times New Roman" panose="02020503050405090304" pitchFamily="18" charset="0"/>
                <a:cs typeface="Times New Roman" panose="02020503050405090304" pitchFamily="18" charset="0"/>
              </a:rPr>
              <a:t>7-8Hz</a:t>
            </a:r>
            <a:r>
              <a:rPr lang="zh-CN" altLang="zh-CN" sz="1200" dirty="0">
                <a:latin typeface="Times New Roman" panose="02020503050405090304" pitchFamily="18" charset="0"/>
                <a:cs typeface="Times New Roman" panose="02020503050405090304" pitchFamily="18" charset="0"/>
              </a:rPr>
              <a:t>，这和</a:t>
            </a:r>
            <a:r>
              <a:rPr lang="en-US" altLang="zh-CN" sz="1200" dirty="0" err="1">
                <a:latin typeface="Times New Roman" panose="02020503050405090304" pitchFamily="18" charset="0"/>
                <a:cs typeface="Times New Roman" panose="02020503050405090304" pitchFamily="18" charset="0"/>
              </a:rPr>
              <a:t>VanRullen</a:t>
            </a:r>
            <a:r>
              <a:rPr lang="en-US" altLang="zh-CN" sz="1200" dirty="0">
                <a:latin typeface="Times New Roman" panose="02020503050405090304" pitchFamily="18" charset="0"/>
                <a:cs typeface="Times New Roman" panose="02020503050405090304" pitchFamily="18" charset="0"/>
              </a:rPr>
              <a:t>, Carlson, &amp; Cavanagh(2007)</a:t>
            </a:r>
            <a:r>
              <a:rPr lang="zh-CN" altLang="zh-CN" sz="1200" dirty="0">
                <a:latin typeface="Times New Roman" panose="02020503050405090304" pitchFamily="18" charset="0"/>
                <a:cs typeface="Times New Roman" panose="02020503050405090304" pitchFamily="18" charset="0"/>
              </a:rPr>
              <a:t>所发现的，被试注意单个个体时的注意节律为</a:t>
            </a:r>
            <a:r>
              <a:rPr lang="en-US" altLang="zh-CN" sz="1200" dirty="0">
                <a:latin typeface="Times New Roman" panose="02020503050405090304" pitchFamily="18" charset="0"/>
                <a:cs typeface="Times New Roman" panose="02020503050405090304" pitchFamily="18" charset="0"/>
              </a:rPr>
              <a:t>7Hz</a:t>
            </a:r>
            <a:r>
              <a:rPr lang="zh-CN" altLang="zh-CN" sz="1200" dirty="0">
                <a:latin typeface="Times New Roman" panose="02020503050405090304" pitchFamily="18" charset="0"/>
                <a:cs typeface="Times New Roman" panose="02020503050405090304" pitchFamily="18" charset="0"/>
              </a:rPr>
              <a:t>是一致的</a:t>
            </a:r>
            <a:endParaRPr kumimoji="1" lang="zh-CN" altLang="en-US" sz="1200" dirty="0">
              <a:latin typeface="Times New Roman" panose="02020503050405090304" pitchFamily="18" charset="0"/>
              <a:cs typeface="Times New Roman" panose="02020503050405090304" pitchFamily="18" charset="0"/>
            </a:endParaRPr>
          </a:p>
          <a:p>
            <a:pPr marL="457200" indent="-457200">
              <a:buFont typeface="Arial" panose="020B0604020202090204" pitchFamily="34" charset="0"/>
              <a:buChar char="•"/>
            </a:pPr>
            <a:endParaRPr lang="en-US" altLang="zh-CN" sz="1200" dirty="0">
              <a:latin typeface="Times New Roman" panose="02020503050405090304" pitchFamily="18" charset="0"/>
              <a:cs typeface="Times New Roman" panose="02020503050405090304" pitchFamily="18" charset="0"/>
            </a:endParaRPr>
          </a:p>
          <a:p>
            <a:pPr marL="457200" indent="-457200">
              <a:buFont typeface="Arial" panose="020B0604020202090204" pitchFamily="34" charset="0"/>
              <a:buChar char="•"/>
            </a:pPr>
            <a:endParaRPr lang="en-US" altLang="zh-CN" sz="1200" dirty="0">
              <a:latin typeface="Times New Roman" panose="02020503050405090304" pitchFamily="18" charset="0"/>
              <a:cs typeface="Times New Roman" panose="02020503050405090304" pitchFamily="18" charset="0"/>
            </a:endParaRPr>
          </a:p>
          <a:p>
            <a:endParaRPr kumimoji="1" lang="zh-CN" altLang="en-US" dirty="0"/>
          </a:p>
        </p:txBody>
      </p:sp>
      <p:sp>
        <p:nvSpPr>
          <p:cNvPr id="4" name="幻灯片编号占位符 3"/>
          <p:cNvSpPr>
            <a:spLocks noGrp="1"/>
          </p:cNvSpPr>
          <p:nvPr>
            <p:ph type="sldNum" sz="quarter" idx="10"/>
          </p:nvPr>
        </p:nvSpPr>
        <p:spPr/>
        <p:txBody>
          <a:bodyPr/>
          <a:lstStyle/>
          <a:p>
            <a:fld id="{DDE8B95A-55C3-2B49-A597-A4A9D4FAC955}" type="slidenum">
              <a:rPr kumimoji="1" lang="zh-MO" altLang="en-US" smtClean="0"/>
              <a:t>23</a:t>
            </a:fld>
            <a:endParaRPr kumimoji="1" lang="zh-MO"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dirty="0">
                <a:latin typeface="Times New Roman" panose="02020503050405090304" pitchFamily="18" charset="0"/>
                <a:cs typeface="Times New Roman" panose="02020503050405090304" pitchFamily="18" charset="0"/>
              </a:rPr>
              <a:t>如果启动刺激对注意频率不产生影响，则</a:t>
            </a:r>
            <a:r>
              <a:rPr lang="en-US" altLang="zh-CN" sz="1200" i="1" dirty="0">
                <a:latin typeface="Times New Roman" panose="02020503050405090304" pitchFamily="18" charset="0"/>
                <a:cs typeface="Times New Roman" panose="02020503050405090304" pitchFamily="18" charset="0"/>
              </a:rPr>
              <a:t>EI</a:t>
            </a:r>
            <a:r>
              <a:rPr lang="zh-CN" altLang="zh-CN" sz="1200" dirty="0">
                <a:latin typeface="Times New Roman" panose="02020503050405090304" pitchFamily="18" charset="0"/>
                <a:cs typeface="Times New Roman" panose="02020503050405090304" pitchFamily="18" charset="0"/>
              </a:rPr>
              <a:t>理论上为</a:t>
            </a:r>
            <a:r>
              <a:rPr lang="en-US" altLang="zh-CN" sz="1200" dirty="0">
                <a:latin typeface="Times New Roman" panose="02020503050405090304" pitchFamily="18" charset="0"/>
                <a:cs typeface="Times New Roman" panose="02020503050405090304" pitchFamily="18" charset="0"/>
              </a:rPr>
              <a:t>1</a:t>
            </a:r>
            <a:r>
              <a:rPr lang="zh-CN" altLang="zh-CN" sz="1200" dirty="0">
                <a:latin typeface="Times New Roman" panose="02020503050405090304" pitchFamily="18" charset="0"/>
                <a:cs typeface="Times New Roman" panose="02020503050405090304" pitchFamily="18" charset="0"/>
              </a:rPr>
              <a:t>，若产生影响，则</a:t>
            </a:r>
            <a:r>
              <a:rPr lang="en-US" altLang="zh-CN" sz="1200" i="1" dirty="0">
                <a:latin typeface="Times New Roman" panose="02020503050405090304" pitchFamily="18" charset="0"/>
                <a:cs typeface="Times New Roman" panose="02020503050405090304" pitchFamily="18" charset="0"/>
              </a:rPr>
              <a:t>EI</a:t>
            </a:r>
            <a:r>
              <a:rPr lang="zh-CN" altLang="zh-CN" sz="1200" dirty="0">
                <a:latin typeface="Times New Roman" panose="02020503050405090304" pitchFamily="18" charset="0"/>
                <a:cs typeface="Times New Roman" panose="02020503050405090304" pitchFamily="18" charset="0"/>
              </a:rPr>
              <a:t>从理论上大于</a:t>
            </a:r>
            <a:r>
              <a:rPr lang="en-US" altLang="zh-CN" sz="1200" dirty="0">
                <a:latin typeface="Times New Roman" panose="02020503050405090304" pitchFamily="18" charset="0"/>
                <a:cs typeface="Times New Roman" panose="02020503050405090304" pitchFamily="18" charset="0"/>
              </a:rPr>
              <a:t>1</a:t>
            </a:r>
            <a:r>
              <a:rPr lang="zh-CN" altLang="zh-CN" sz="1200" dirty="0">
                <a:latin typeface="Times New Roman" panose="02020503050405090304" pitchFamily="18" charset="0"/>
                <a:cs typeface="Times New Roman" panose="02020503050405090304" pitchFamily="18" charset="0"/>
              </a:rPr>
              <a:t>。</a:t>
            </a:r>
            <a:endParaRPr lang="en-US" altLang="zh-CN" sz="1200" dirty="0">
              <a:latin typeface="Times New Roman" panose="02020503050405090304" pitchFamily="18" charset="0"/>
              <a:cs typeface="Times New Roman" panose="02020503050405090304" pitchFamily="18" charset="0"/>
            </a:endParaRPr>
          </a:p>
          <a:p>
            <a:pPr marL="457200" indent="-457200">
              <a:buFont typeface="Arial" panose="020B0604020202090204" pitchFamily="34" charset="0"/>
              <a:buChar char="•"/>
            </a:pPr>
            <a:r>
              <a:rPr lang="zh-CN" altLang="zh-CN" sz="1200" dirty="0">
                <a:latin typeface="Times New Roman" panose="02020503050405090304" pitchFamily="18" charset="0"/>
                <a:cs typeface="Times New Roman" panose="02020503050405090304" pitchFamily="18" charset="0"/>
              </a:rPr>
              <a:t>无论左视野或右视野，都出现了启动频率上的能量上升，但这并不能证明节律性刺激产生了预期的夹带，因为最后被试的频率主要集中在</a:t>
            </a:r>
            <a:r>
              <a:rPr lang="en-US" altLang="zh-CN" sz="1200" dirty="0">
                <a:latin typeface="Times New Roman" panose="02020503050405090304" pitchFamily="18" charset="0"/>
                <a:cs typeface="Times New Roman" panose="02020503050405090304" pitchFamily="18" charset="0"/>
              </a:rPr>
              <a:t>7-8Hz</a:t>
            </a:r>
            <a:r>
              <a:rPr lang="zh-CN" altLang="zh-CN" sz="1200" dirty="0">
                <a:latin typeface="Times New Roman" panose="02020503050405090304" pitchFamily="18" charset="0"/>
                <a:cs typeface="Times New Roman" panose="02020503050405090304" pitchFamily="18" charset="0"/>
              </a:rPr>
              <a:t>，势必在</a:t>
            </a:r>
            <a:r>
              <a:rPr lang="en-US" altLang="zh-CN" sz="1200" dirty="0">
                <a:latin typeface="Times New Roman" panose="02020503050405090304" pitchFamily="18" charset="0"/>
                <a:cs typeface="Times New Roman" panose="02020503050405090304" pitchFamily="18" charset="0"/>
              </a:rPr>
              <a:t>3</a:t>
            </a:r>
            <a:r>
              <a:rPr lang="zh-CN" altLang="zh-CN" sz="1200" dirty="0">
                <a:latin typeface="Times New Roman" panose="02020503050405090304" pitchFamily="18" charset="0"/>
                <a:cs typeface="Times New Roman" panose="02020503050405090304" pitchFamily="18" charset="0"/>
              </a:rPr>
              <a:t>、</a:t>
            </a:r>
            <a:r>
              <a:rPr lang="en-US" altLang="zh-CN" sz="1200" dirty="0">
                <a:latin typeface="Times New Roman" panose="02020503050405090304" pitchFamily="18" charset="0"/>
                <a:cs typeface="Times New Roman" panose="02020503050405090304" pitchFamily="18" charset="0"/>
              </a:rPr>
              <a:t>5Hz</a:t>
            </a:r>
            <a:r>
              <a:rPr lang="zh-CN" altLang="zh-CN" sz="1200" dirty="0">
                <a:latin typeface="Times New Roman" panose="02020503050405090304" pitchFamily="18" charset="0"/>
                <a:cs typeface="Times New Roman" panose="02020503050405090304" pitchFamily="18" charset="0"/>
              </a:rPr>
              <a:t>上的能量下降，可能在某些情况下两者下降的程度有所不同</a:t>
            </a:r>
            <a:endParaRPr lang="en-US" altLang="zh-CN" sz="1200" dirty="0">
              <a:latin typeface="Times New Roman" panose="02020503050405090304" pitchFamily="18" charset="0"/>
              <a:cs typeface="Times New Roman" panose="02020503050405090304" pitchFamily="18" charset="0"/>
            </a:endParaRPr>
          </a:p>
          <a:p>
            <a:pPr marL="457200" indent="-457200">
              <a:buFont typeface="Arial" panose="020B0604020202090204" pitchFamily="34" charset="0"/>
              <a:buChar char="•"/>
            </a:pPr>
            <a:endParaRPr lang="en-US" altLang="zh-CN" sz="1200" dirty="0">
              <a:latin typeface="Times New Roman" panose="02020503050405090304" pitchFamily="18" charset="0"/>
              <a:cs typeface="Times New Roman" panose="02020503050405090304" pitchFamily="18" charset="0"/>
            </a:endParaRPr>
          </a:p>
          <a:p>
            <a:pPr marL="457200" indent="-457200">
              <a:buFont typeface="Arial" panose="020B0604020202090204" pitchFamily="34" charset="0"/>
              <a:buChar char="•"/>
            </a:pPr>
            <a:r>
              <a:rPr lang="zh-CN" altLang="zh-CN" sz="1200" dirty="0">
                <a:latin typeface="Times New Roman" panose="02020503050405090304" pitchFamily="18" charset="0"/>
                <a:cs typeface="Times New Roman" panose="02020503050405090304" pitchFamily="18" charset="0"/>
              </a:rPr>
              <a:t>只有当被试的注意频率集中在</a:t>
            </a:r>
            <a:r>
              <a:rPr lang="en-US" altLang="zh-CN" sz="1200" dirty="0">
                <a:latin typeface="Times New Roman" panose="02020503050405090304" pitchFamily="18" charset="0"/>
                <a:cs typeface="Times New Roman" panose="02020503050405090304" pitchFamily="18" charset="0"/>
              </a:rPr>
              <a:t>3</a:t>
            </a:r>
            <a:r>
              <a:rPr lang="zh-CN" altLang="zh-CN" sz="1200" dirty="0">
                <a:latin typeface="Times New Roman" panose="02020503050405090304" pitchFamily="18" charset="0"/>
                <a:cs typeface="Times New Roman" panose="02020503050405090304" pitchFamily="18" charset="0"/>
              </a:rPr>
              <a:t>或</a:t>
            </a:r>
            <a:r>
              <a:rPr lang="en-US" altLang="zh-CN" sz="1200" dirty="0">
                <a:latin typeface="Times New Roman" panose="02020503050405090304" pitchFamily="18" charset="0"/>
                <a:cs typeface="Times New Roman" panose="02020503050405090304" pitchFamily="18" charset="0"/>
              </a:rPr>
              <a:t>5Hz</a:t>
            </a:r>
            <a:r>
              <a:rPr lang="zh-CN" altLang="zh-CN" sz="1200" dirty="0">
                <a:latin typeface="Times New Roman" panose="02020503050405090304" pitchFamily="18" charset="0"/>
                <a:cs typeface="Times New Roman" panose="02020503050405090304" pitchFamily="18" charset="0"/>
              </a:rPr>
              <a:t>时这种考察才是有意义的，能够反映两个频率的能量的相对变化，但是当注意频率集中在</a:t>
            </a:r>
            <a:r>
              <a:rPr lang="en-US" altLang="zh-CN" sz="1200" dirty="0">
                <a:latin typeface="Times New Roman" panose="02020503050405090304" pitchFamily="18" charset="0"/>
                <a:cs typeface="Times New Roman" panose="02020503050405090304" pitchFamily="18" charset="0"/>
              </a:rPr>
              <a:t>7-8Hz</a:t>
            </a:r>
            <a:r>
              <a:rPr lang="zh-CN" altLang="zh-CN" sz="1200" dirty="0">
                <a:latin typeface="Times New Roman" panose="02020503050405090304" pitchFamily="18" charset="0"/>
                <a:cs typeface="Times New Roman" panose="02020503050405090304" pitchFamily="18" charset="0"/>
              </a:rPr>
              <a:t>就极有可能受到离实际注意频率远近的干扰</a:t>
            </a:r>
          </a:p>
          <a:p>
            <a:endParaRPr kumimoji="1" lang="zh-CN" altLang="en-US" dirty="0"/>
          </a:p>
        </p:txBody>
      </p:sp>
      <p:sp>
        <p:nvSpPr>
          <p:cNvPr id="4" name="幻灯片编号占位符 3"/>
          <p:cNvSpPr>
            <a:spLocks noGrp="1"/>
          </p:cNvSpPr>
          <p:nvPr>
            <p:ph type="sldNum" sz="quarter" idx="10"/>
          </p:nvPr>
        </p:nvSpPr>
        <p:spPr/>
        <p:txBody>
          <a:bodyPr/>
          <a:lstStyle/>
          <a:p>
            <a:fld id="{DDE8B95A-55C3-2B49-A597-A4A9D4FAC955}" type="slidenum">
              <a:rPr kumimoji="1" lang="zh-MO" altLang="en-US" smtClean="0"/>
              <a:t>26</a:t>
            </a:fld>
            <a:endParaRPr kumimoji="1" lang="zh-MO"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MO" sz="1200" dirty="0">
                <a:latin typeface="宋體-簡" panose="02010800040101010101" charset="-122"/>
                <a:ea typeface="宋體-簡" panose="02010800040101010101" charset="-122"/>
              </a:rPr>
              <a:t>#</a:t>
            </a:r>
            <a:r>
              <a:rPr lang="zh-TW" altLang="en-US" sz="1200" dirty="0">
                <a:latin typeface="宋體-簡" panose="02010800040101010101" charset="-122"/>
                <a:ea typeface="宋體-簡" panose="02010800040101010101" charset="-122"/>
              </a:rPr>
              <a:t> </a:t>
            </a:r>
            <a:r>
              <a:rPr lang="zh-MO" altLang="en-US" sz="1200" dirty="0">
                <a:latin typeface="宋體-簡" panose="02010800040101010101" charset="-122"/>
                <a:ea typeface="宋體-簡" panose="02010800040101010101" charset="-122"/>
              </a:rPr>
              <a:t>节律性振荡</a:t>
            </a:r>
            <a:r>
              <a:rPr lang="en-US" altLang="zh-MO" sz="1200" dirty="0">
                <a:latin typeface="宋體-簡" panose="02010800040101010101" charset="-122"/>
                <a:ea typeface="宋體-簡" panose="02010800040101010101" charset="-122"/>
              </a:rPr>
              <a:t>(</a:t>
            </a:r>
            <a:r>
              <a:rPr lang="en-GB" altLang="zh-MO" sz="1200" dirty="0">
                <a:latin typeface="Times" panose="00000500000000020000" pitchFamily="2" charset="0"/>
                <a:ea typeface="宋體-簡" panose="02010800040101010101" charset="-122"/>
              </a:rPr>
              <a:t>oscillation</a:t>
            </a:r>
            <a:r>
              <a:rPr lang="en-GB" altLang="zh-MO" sz="1200" dirty="0">
                <a:latin typeface="宋體-簡" panose="02010800040101010101" charset="-122"/>
                <a:ea typeface="宋體-簡" panose="02010800040101010101" charset="-122"/>
              </a:rPr>
              <a:t>)</a:t>
            </a:r>
          </a:p>
          <a:p>
            <a:r>
              <a:rPr lang="en-GB" altLang="zh-MO" sz="1200" dirty="0">
                <a:latin typeface="宋體-簡" panose="02010800040101010101" charset="-122"/>
                <a:ea typeface="宋體-簡" panose="02010800040101010101" charset="-122"/>
              </a:rPr>
              <a:t>#</a:t>
            </a:r>
            <a:r>
              <a:rPr lang="zh-TW" altLang="en-US" sz="1200" dirty="0">
                <a:latin typeface="宋體-簡" panose="02010800040101010101" charset="-122"/>
                <a:ea typeface="宋體-簡" panose="02010800040101010101" charset="-122"/>
              </a:rPr>
              <a:t> </a:t>
            </a:r>
            <a:r>
              <a:rPr lang="zh-MO" altLang="en-US" sz="1200" dirty="0">
                <a:latin typeface="宋體-簡" panose="02010800040101010101" charset="-122"/>
                <a:ea typeface="宋體-簡" panose="02010800040101010101" charset="-122"/>
              </a:rPr>
              <a:t>和</a:t>
            </a:r>
            <a:r>
              <a:rPr lang="zh-MO" altLang="en-US" sz="1200" b="1" i="1" u="sng" dirty="0">
                <a:latin typeface="宋體-簡" panose="02010800040101010101" charset="-122"/>
                <a:ea typeface="宋體-簡" panose="02010800040101010101" charset="-122"/>
              </a:rPr>
              <a:t>认知功能</a:t>
            </a:r>
            <a:r>
              <a:rPr lang="zh-MO" altLang="en-US" sz="1200" dirty="0">
                <a:latin typeface="宋體-簡" panose="02010800040101010101" charset="-122"/>
                <a:ea typeface="宋體-簡" panose="02010800040101010101" charset="-122"/>
              </a:rPr>
              <a:t>密切联系</a:t>
            </a:r>
            <a:endParaRPr lang="en-US" altLang="zh-MO" sz="1200" dirty="0">
              <a:latin typeface="宋體-簡" panose="02010800040101010101" charset="-122"/>
              <a:ea typeface="宋體-簡" panose="02010800040101010101" charset="-122"/>
            </a:endParaRPr>
          </a:p>
          <a:p>
            <a:endParaRPr kumimoji="1" lang="zh-CN" altLang="en-US" dirty="0"/>
          </a:p>
        </p:txBody>
      </p:sp>
      <p:sp>
        <p:nvSpPr>
          <p:cNvPr id="4" name="幻灯片编号占位符 3"/>
          <p:cNvSpPr>
            <a:spLocks noGrp="1"/>
          </p:cNvSpPr>
          <p:nvPr>
            <p:ph type="sldNum" sz="quarter" idx="10"/>
          </p:nvPr>
        </p:nvSpPr>
        <p:spPr/>
        <p:txBody>
          <a:bodyPr/>
          <a:lstStyle/>
          <a:p>
            <a:fld id="{DDE8B95A-55C3-2B49-A597-A4A9D4FAC955}" type="slidenum">
              <a:rPr kumimoji="1" lang="zh-MO" altLang="en-US" smtClean="0"/>
              <a:t>4</a:t>
            </a:fld>
            <a:endParaRPr kumimoji="1" lang="zh-MO"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MO" altLang="en-US" dirty="0"/>
          </a:p>
        </p:txBody>
      </p:sp>
      <p:sp>
        <p:nvSpPr>
          <p:cNvPr id="4" name="投影片編號版面配置區 3"/>
          <p:cNvSpPr>
            <a:spLocks noGrp="1"/>
          </p:cNvSpPr>
          <p:nvPr>
            <p:ph type="sldNum" sz="quarter" idx="5"/>
          </p:nvPr>
        </p:nvSpPr>
        <p:spPr/>
        <p:txBody>
          <a:bodyPr/>
          <a:lstStyle/>
          <a:p>
            <a:fld id="{DDE8B95A-55C3-2B49-A597-A4A9D4FAC955}" type="slidenum">
              <a:rPr kumimoji="1" lang="zh-MO" altLang="en-US" smtClean="0"/>
              <a:t>6</a:t>
            </a:fld>
            <a:endParaRPr kumimoji="1" lang="zh-MO"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E8B95A-55C3-2B49-A597-A4A9D4FAC955}" type="slidenum">
              <a:rPr kumimoji="1" lang="zh-MO" altLang="en-US" smtClean="0"/>
              <a:t>11</a:t>
            </a:fld>
            <a:endParaRPr kumimoji="1" lang="zh-MO" altLang="en-US"/>
          </a:p>
        </p:txBody>
      </p:sp>
    </p:spTree>
    <p:extLst>
      <p:ext uri="{BB962C8B-B14F-4D97-AF65-F5344CB8AC3E}">
        <p14:creationId xmlns:p14="http://schemas.microsoft.com/office/powerpoint/2010/main" val="2732713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MO" altLang="en-US" dirty="0"/>
          </a:p>
        </p:txBody>
      </p:sp>
      <p:sp>
        <p:nvSpPr>
          <p:cNvPr id="4" name="投影片編號版面配置區 3"/>
          <p:cNvSpPr>
            <a:spLocks noGrp="1"/>
          </p:cNvSpPr>
          <p:nvPr>
            <p:ph type="sldNum" sz="quarter" idx="5"/>
          </p:nvPr>
        </p:nvSpPr>
        <p:spPr/>
        <p:txBody>
          <a:bodyPr/>
          <a:lstStyle/>
          <a:p>
            <a:fld id="{DDE8B95A-55C3-2B49-A597-A4A9D4FAC955}" type="slidenum">
              <a:rPr kumimoji="1" lang="zh-MO" altLang="en-US" smtClean="0"/>
              <a:t>12</a:t>
            </a:fld>
            <a:endParaRPr kumimoji="1" lang="zh-MO"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MO" altLang="en-US" dirty="0"/>
          </a:p>
        </p:txBody>
      </p:sp>
      <p:sp>
        <p:nvSpPr>
          <p:cNvPr id="4" name="投影片編號版面配置區 3"/>
          <p:cNvSpPr>
            <a:spLocks noGrp="1"/>
          </p:cNvSpPr>
          <p:nvPr>
            <p:ph type="sldNum" sz="quarter" idx="5"/>
          </p:nvPr>
        </p:nvSpPr>
        <p:spPr/>
        <p:txBody>
          <a:bodyPr/>
          <a:lstStyle/>
          <a:p>
            <a:fld id="{DDE8B95A-55C3-2B49-A597-A4A9D4FAC955}" type="slidenum">
              <a:rPr kumimoji="1" lang="zh-MO" altLang="en-US" smtClean="0"/>
              <a:t>14</a:t>
            </a:fld>
            <a:endParaRPr kumimoji="1" lang="zh-MO"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MO" altLang="en-US" dirty="0"/>
          </a:p>
        </p:txBody>
      </p:sp>
      <p:sp>
        <p:nvSpPr>
          <p:cNvPr id="4" name="投影片編號版面配置區 3"/>
          <p:cNvSpPr>
            <a:spLocks noGrp="1"/>
          </p:cNvSpPr>
          <p:nvPr>
            <p:ph type="sldNum" sz="quarter" idx="5"/>
          </p:nvPr>
        </p:nvSpPr>
        <p:spPr/>
        <p:txBody>
          <a:bodyPr/>
          <a:lstStyle/>
          <a:p>
            <a:fld id="{DDE8B95A-55C3-2B49-A597-A4A9D4FAC955}" type="slidenum">
              <a:rPr kumimoji="1" lang="zh-MO" altLang="en-US" smtClean="0"/>
              <a:t>15</a:t>
            </a:fld>
            <a:endParaRPr kumimoji="1" lang="zh-MO"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MO" altLang="en-US" dirty="0"/>
          </a:p>
        </p:txBody>
      </p:sp>
      <p:sp>
        <p:nvSpPr>
          <p:cNvPr id="4" name="投影片編號版面配置區 3"/>
          <p:cNvSpPr>
            <a:spLocks noGrp="1"/>
          </p:cNvSpPr>
          <p:nvPr>
            <p:ph type="sldNum" sz="quarter" idx="5"/>
          </p:nvPr>
        </p:nvSpPr>
        <p:spPr/>
        <p:txBody>
          <a:bodyPr/>
          <a:lstStyle/>
          <a:p>
            <a:fld id="{DDE8B95A-55C3-2B49-A597-A4A9D4FAC955}" type="slidenum">
              <a:rPr kumimoji="1" lang="zh-MO" altLang="en-US" smtClean="0"/>
              <a:t>16</a:t>
            </a:fld>
            <a:endParaRPr kumimoji="1" lang="zh-MO"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MO" altLang="en-US" dirty="0"/>
          </a:p>
        </p:txBody>
      </p:sp>
      <p:sp>
        <p:nvSpPr>
          <p:cNvPr id="4" name="投影片編號版面配置區 3"/>
          <p:cNvSpPr>
            <a:spLocks noGrp="1"/>
          </p:cNvSpPr>
          <p:nvPr>
            <p:ph type="sldNum" sz="quarter" idx="5"/>
          </p:nvPr>
        </p:nvSpPr>
        <p:spPr/>
        <p:txBody>
          <a:bodyPr/>
          <a:lstStyle/>
          <a:p>
            <a:fld id="{DDE8B95A-55C3-2B49-A597-A4A9D4FAC955}" type="slidenum">
              <a:rPr kumimoji="1" lang="zh-MO" altLang="en-US" smtClean="0"/>
              <a:t>17</a:t>
            </a:fld>
            <a:endParaRPr kumimoji="1" lang="zh-MO"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t>12/25/2019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t>12/25/2019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t>12/25/2019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t>12/25/2019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DFA1846-DA80-1C48-A609-854EA85C59AD}" type="datetimeFigureOut">
              <a:rPr lang="en-US" smtClean="0"/>
              <a:t>12/25/2019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9B482E8-6E0E-1B4F-B1FD-C69DB9E858D9}" type="datetimeFigureOut">
              <a:rPr lang="en-US" smtClean="0"/>
              <a:t>12/25/2019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t>12/25/2019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t>12/25/2019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818C68F-D26B-8F47-958C-23B49CF8A634}" type="datetimeFigureOut">
              <a:rPr lang="en-US" smtClean="0"/>
              <a:t>12/25/2019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0DF5E60-9974-AC48-9591-99C2BB44B7CF}" type="datetimeFigureOut">
              <a:rPr lang="en-US" smtClean="0"/>
              <a:t>12/25/2019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15" y="0"/>
            <a:ext cx="12191985"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8C79C5D-2A6F-F04D-97DA-BEF2467B64E4}" type="datetimeFigureOut">
              <a:rPr lang="en-US" smtClean="0"/>
              <a:t>12/25/2019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9B482E8-6E0E-1B4F-B1FD-C69DB9E858D9}" type="datetimeFigureOut">
              <a:rPr lang="en-US" smtClean="0"/>
              <a:t>12/25/2019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ov"/><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3.mov"/><Relationship Id="rId1" Type="http://schemas.openxmlformats.org/officeDocument/2006/relationships/video" Target="NULL" TargetMode="Externa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GIF"/><Relationship Id="rId5" Type="http://schemas.openxmlformats.org/officeDocument/2006/relationships/image" Target="../media/image5.jpeg"/><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10000" y="1029599"/>
            <a:ext cx="10572000" cy="2971051"/>
          </a:xfrm>
        </p:spPr>
        <p:txBody>
          <a:bodyPr>
            <a:normAutofit fontScale="90000"/>
          </a:bodyPr>
          <a:lstStyle/>
          <a:p>
            <a:pPr algn="ctr"/>
            <a:r>
              <a:rPr lang="zh-CN" altLang="zh-CN" dirty="0">
                <a:latin typeface="宋體-簡" panose="02010800040101010101" charset="-122"/>
                <a:ea typeface="宋體-簡" panose="02010800040101010101" charset="-122"/>
                <a:cs typeface="宋體-簡" panose="02010800040101010101" charset="-122"/>
              </a:rPr>
              <a:t>节律性刺激</a:t>
            </a:r>
            <a:r>
              <a:rPr lang="zh-CN" altLang="en-US" dirty="0">
                <a:latin typeface="宋體-簡" panose="02010800040101010101" charset="-122"/>
                <a:ea typeface="宋體-簡" panose="02010800040101010101" charset="-122"/>
                <a:cs typeface="宋體-簡" panose="02010800040101010101" charset="-122"/>
              </a:rPr>
              <a:t>的夹带</a:t>
            </a:r>
            <a:r>
              <a:rPr lang="zh-CN" altLang="zh-CN" dirty="0">
                <a:latin typeface="宋體-簡" panose="02010800040101010101" charset="-122"/>
                <a:ea typeface="宋體-簡" panose="02010800040101010101" charset="-122"/>
                <a:cs typeface="宋體-簡" panose="02010800040101010101" charset="-122"/>
              </a:rPr>
              <a:t>对空间注意频率的影响</a:t>
            </a:r>
            <a:br>
              <a:rPr lang="zh-CN" altLang="zh-CN" dirty="0">
                <a:latin typeface="宋體-簡" panose="02010800040101010101" charset="-122"/>
                <a:ea typeface="宋體-簡" panose="02010800040101010101" charset="-122"/>
                <a:cs typeface="宋體-簡" panose="02010800040101010101" charset="-122"/>
              </a:rPr>
            </a:br>
            <a:endParaRPr kumimoji="1" lang="zh-CN" altLang="en-US" dirty="0">
              <a:latin typeface="宋體-簡" panose="02010800040101010101" charset="-122"/>
              <a:ea typeface="宋體-簡" panose="02010800040101010101" charset="-122"/>
              <a:cs typeface="宋體-簡" panose="02010800040101010101" charset="-122"/>
            </a:endParaRPr>
          </a:p>
        </p:txBody>
      </p:sp>
      <p:sp>
        <p:nvSpPr>
          <p:cNvPr id="4" name="文字方塊 3"/>
          <p:cNvSpPr txBox="1"/>
          <p:nvPr/>
        </p:nvSpPr>
        <p:spPr>
          <a:xfrm>
            <a:off x="3675068" y="3449955"/>
            <a:ext cx="5186035" cy="1015663"/>
          </a:xfrm>
          <a:prstGeom prst="rect">
            <a:avLst/>
          </a:prstGeom>
          <a:noFill/>
        </p:spPr>
        <p:txBody>
          <a:bodyPr wrap="none" rtlCol="0">
            <a:spAutoFit/>
          </a:bodyPr>
          <a:lstStyle/>
          <a:p>
            <a:pPr algn="ctr"/>
            <a:r>
              <a:rPr lang="en-US" altLang="zh-CN" sz="2000" b="1" dirty="0">
                <a:latin typeface="宋體-簡" panose="02010800040101010101" charset="-122"/>
                <a:ea typeface="宋體-簡" panose="02010800040101010101" charset="-122"/>
                <a:cs typeface="宋體-簡" panose="02010800040101010101" charset="-122"/>
                <a:sym typeface="+mn-ea"/>
              </a:rPr>
              <a:t>/</a:t>
            </a:r>
            <a:r>
              <a:rPr lang="zh-TW" altLang="en-US" sz="2000" b="1" dirty="0">
                <a:latin typeface="宋體-簡" panose="02010800040101010101" charset="-122"/>
                <a:ea typeface="宋體-簡" panose="02010800040101010101" charset="-122"/>
                <a:cs typeface="宋體-簡" panose="02010800040101010101" charset="-122"/>
                <a:sym typeface="+mn-ea"/>
              </a:rPr>
              <a:t>第一 组</a:t>
            </a:r>
            <a:r>
              <a:rPr lang="en-US" altLang="zh-TW" sz="2000" b="1" dirty="0">
                <a:latin typeface="宋體-簡" panose="02010800040101010101" charset="-122"/>
                <a:ea typeface="宋體-簡" panose="02010800040101010101" charset="-122"/>
                <a:cs typeface="宋體-簡" panose="02010800040101010101" charset="-122"/>
                <a:sym typeface="+mn-ea"/>
              </a:rPr>
              <a:t>/</a:t>
            </a:r>
            <a:br>
              <a:rPr lang="en-US" altLang="zh-TW" sz="2000" b="1" dirty="0">
                <a:latin typeface="宋體-簡" panose="02010800040101010101" charset="-122"/>
                <a:ea typeface="宋體-簡" panose="02010800040101010101" charset="-122"/>
                <a:cs typeface="宋體-簡" panose="02010800040101010101" charset="-122"/>
                <a:sym typeface="+mn-ea"/>
              </a:rPr>
            </a:br>
            <a:r>
              <a:rPr lang="en-US" altLang="zh-TW" sz="2000" b="1" dirty="0">
                <a:latin typeface="宋體-簡" panose="02010800040101010101" charset="-122"/>
                <a:ea typeface="宋體-簡" panose="02010800040101010101" charset="-122"/>
                <a:cs typeface="宋體-簡" panose="02010800040101010101" charset="-122"/>
                <a:sym typeface="+mn-ea"/>
              </a:rPr>
              <a:t>/</a:t>
            </a:r>
            <a:r>
              <a:rPr lang="zh-TW" altLang="en-US" sz="2000" b="1" dirty="0">
                <a:latin typeface="宋體-簡" panose="02010800040101010101" charset="-122"/>
                <a:ea typeface="宋體-簡" panose="02010800040101010101" charset="-122"/>
                <a:cs typeface="宋體-簡" panose="02010800040101010101" charset="-122"/>
                <a:sym typeface="+mn-ea"/>
              </a:rPr>
              <a:t>程宇昂 廖姝垚</a:t>
            </a:r>
            <a:r>
              <a:rPr lang="zh-CN" altLang="en-US" sz="2000" b="1" dirty="0">
                <a:latin typeface="宋體-簡" panose="02010800040101010101" charset="-122"/>
                <a:ea typeface="宋體-簡" panose="02010800040101010101" charset="-122"/>
                <a:cs typeface="宋體-簡" panose="02010800040101010101" charset="-122"/>
                <a:sym typeface="+mn-ea"/>
              </a:rPr>
              <a:t> </a:t>
            </a:r>
            <a:r>
              <a:rPr lang="zh-TW" altLang="en-US" sz="2000" b="1" dirty="0">
                <a:latin typeface="宋體-簡" panose="02010800040101010101" charset="-122"/>
                <a:ea typeface="宋體-簡" panose="02010800040101010101" charset="-122"/>
                <a:cs typeface="宋體-簡" panose="02010800040101010101" charset="-122"/>
                <a:sym typeface="+mn-ea"/>
              </a:rPr>
              <a:t>周尤庆</a:t>
            </a:r>
            <a:r>
              <a:rPr lang="zh-CN" altLang="en-US" sz="2000" b="1" dirty="0">
                <a:latin typeface="宋體-簡" panose="02010800040101010101" charset="-122"/>
                <a:ea typeface="宋體-簡" panose="02010800040101010101" charset="-122"/>
                <a:cs typeface="宋體-簡" panose="02010800040101010101" charset="-122"/>
                <a:sym typeface="+mn-ea"/>
              </a:rPr>
              <a:t> </a:t>
            </a:r>
            <a:r>
              <a:rPr lang="zh-TW" altLang="en-US" sz="2000" b="1" dirty="0">
                <a:latin typeface="宋體-簡" panose="02010800040101010101" charset="-122"/>
                <a:ea typeface="宋體-簡" panose="02010800040101010101" charset="-122"/>
                <a:cs typeface="宋體-簡" panose="02010800040101010101" charset="-122"/>
                <a:sym typeface="+mn-ea"/>
              </a:rPr>
              <a:t>杨馥溶</a:t>
            </a:r>
            <a:r>
              <a:rPr lang="zh-CN" altLang="en-US" sz="2000" b="1" dirty="0">
                <a:latin typeface="宋體-簡" panose="02010800040101010101" charset="-122"/>
                <a:ea typeface="宋體-簡" panose="02010800040101010101" charset="-122"/>
                <a:cs typeface="宋體-簡" panose="02010800040101010101" charset="-122"/>
                <a:sym typeface="+mn-ea"/>
              </a:rPr>
              <a:t> </a:t>
            </a:r>
            <a:r>
              <a:rPr lang="zh-TW" altLang="en-US" sz="2000" b="1" dirty="0">
                <a:latin typeface="宋體-簡" panose="02010800040101010101" charset="-122"/>
                <a:ea typeface="宋體-簡" panose="02010800040101010101" charset="-122"/>
                <a:cs typeface="宋體-簡" panose="02010800040101010101" charset="-122"/>
                <a:sym typeface="+mn-ea"/>
              </a:rPr>
              <a:t>黄咏茵</a:t>
            </a:r>
            <a:r>
              <a:rPr lang="zh-CN" altLang="en-US" sz="2000" b="1" dirty="0">
                <a:latin typeface="宋體-簡" panose="02010800040101010101" charset="-122"/>
                <a:ea typeface="宋體-簡" panose="02010800040101010101" charset="-122"/>
                <a:cs typeface="宋體-簡" panose="02010800040101010101" charset="-122"/>
                <a:sym typeface="+mn-ea"/>
              </a:rPr>
              <a:t> </a:t>
            </a:r>
            <a:r>
              <a:rPr lang="zh-TW" altLang="en-US" sz="2000" b="1" dirty="0">
                <a:latin typeface="宋體-簡" panose="02010800040101010101" charset="-122"/>
                <a:ea typeface="宋體-簡" panose="02010800040101010101" charset="-122"/>
                <a:cs typeface="宋體-簡" panose="02010800040101010101" charset="-122"/>
                <a:sym typeface="+mn-ea"/>
              </a:rPr>
              <a:t>刘李</a:t>
            </a:r>
            <a:r>
              <a:rPr lang="en-US" altLang="zh-TW" sz="2000" b="1" dirty="0">
                <a:latin typeface="宋體-簡" panose="02010800040101010101" charset="-122"/>
                <a:ea typeface="宋體-簡" panose="02010800040101010101" charset="-122"/>
                <a:cs typeface="宋體-簡" panose="02010800040101010101" charset="-122"/>
                <a:sym typeface="+mn-ea"/>
              </a:rPr>
              <a:t>/</a:t>
            </a:r>
            <a:br>
              <a:rPr lang="zh-CN" altLang="zh-CN" sz="2000" b="1" dirty="0">
                <a:latin typeface="宋體-簡" panose="02010800040101010101" charset="-122"/>
                <a:ea typeface="宋體-簡" panose="02010800040101010101" charset="-122"/>
                <a:cs typeface="宋體-簡" panose="02010800040101010101" charset="-122"/>
                <a:sym typeface="+mn-ea"/>
              </a:rPr>
            </a:br>
            <a:endParaRPr lang="zh-CN" altLang="zh-CN" sz="2000" b="1" dirty="0">
              <a:latin typeface="宋體-簡" panose="02010800040101010101" charset="-122"/>
              <a:ea typeface="宋體-簡" panose="02010800040101010101" charset="-122"/>
              <a:cs typeface="宋體-簡" panose="0201080004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extLst>
              <a:ext uri="{BEBA8EAE-BF5A-486C-A8C5-ECC9F3942E4B}">
                <a14:imgProps xmlns:a14="http://schemas.microsoft.com/office/drawing/2010/main">
                  <a14:imgLayer r:embed="rId3">
                    <a14:imgEffect>
                      <a14:backgroundRemoval t="8600" b="92000" l="10000" r="90000">
                        <a14:foregroundMark x1="38600" y1="90000" x2="38600" y2="90000"/>
                        <a14:foregroundMark x1="54800" y1="92000" x2="54800" y2="92000"/>
                        <a14:foregroundMark x1="32000" y1="23600" x2="32000" y2="23600"/>
                        <a14:foregroundMark x1="28000" y1="24000" x2="30800" y2="21200"/>
                        <a14:foregroundMark x1="32400" y1="26800" x2="36000" y2="28800"/>
                        <a14:foregroundMark x1="45400" y1="8600" x2="49400" y2="16200"/>
                        <a14:foregroundMark x1="68210" y1="18600" x2="66800" y2="23600"/>
                        <a14:foregroundMark x1="68266" y1="18400" x2="68210" y2="18600"/>
                        <a14:backgroundMark x1="68000" y1="18600" x2="68000" y2="18600"/>
                        <a14:backgroundMark x1="68800" y1="18400" x2="68800" y2="18400"/>
                        <a14:backgroundMark x1="68200" y1="17600" x2="68200" y2="17600"/>
                        <a14:backgroundMark x1="67800" y1="17600" x2="67800" y2="17600"/>
                        <a14:backgroundMark x1="67200" y1="17800" x2="67200" y2="17800"/>
                        <a14:backgroundMark x1="71000" y1="18600" x2="71000" y2="18600"/>
                        <a14:backgroundMark x1="67000" y1="17600" x2="68400" y2="18000"/>
                      </a14:backgroundRemoval>
                    </a14:imgEffect>
                  </a14:imgLayer>
                </a14:imgProps>
              </a:ext>
            </a:extLst>
          </a:blip>
          <a:stretch>
            <a:fillRect/>
          </a:stretch>
        </p:blipFill>
        <p:spPr>
          <a:xfrm>
            <a:off x="9326645" y="2933079"/>
            <a:ext cx="3057652" cy="3057652"/>
          </a:xfrm>
          <a:prstGeom prst="rect">
            <a:avLst/>
          </a:prstGeom>
        </p:spPr>
      </p:pic>
      <p:sp>
        <p:nvSpPr>
          <p:cNvPr id="2" name="标题 1"/>
          <p:cNvSpPr>
            <a:spLocks noGrp="1"/>
          </p:cNvSpPr>
          <p:nvPr>
            <p:ph type="title"/>
          </p:nvPr>
        </p:nvSpPr>
        <p:spPr>
          <a:xfrm>
            <a:off x="521710" y="447188"/>
            <a:ext cx="10571998" cy="970450"/>
          </a:xfrm>
        </p:spPr>
        <p:txBody>
          <a:bodyPr/>
          <a:lstStyle/>
          <a:p>
            <a:r>
              <a:rPr lang="zh-MO" altLang="en-US" dirty="0">
                <a:latin typeface="宋體-簡" panose="02010800040101010101" charset="-122"/>
                <a:ea typeface="宋體-簡" panose="02010800040101010101" charset="-122"/>
              </a:rPr>
              <a:t>夹带</a:t>
            </a:r>
            <a:r>
              <a:rPr lang="en-US" altLang="zh-MO" dirty="0">
                <a:latin typeface="宋體-簡" panose="02010800040101010101" charset="-122"/>
                <a:ea typeface="宋體-簡" panose="02010800040101010101" charset="-122"/>
              </a:rPr>
              <a:t>(</a:t>
            </a:r>
            <a:r>
              <a:rPr lang="en-GB" altLang="zh-MO" dirty="0">
                <a:latin typeface="Times" panose="00000500000000020000" pitchFamily="2" charset="0"/>
                <a:ea typeface="宋體-簡" panose="02010800040101010101" charset="-122"/>
              </a:rPr>
              <a:t>Entrainment</a:t>
            </a:r>
            <a:r>
              <a:rPr lang="en-GB" altLang="zh-MO" dirty="0">
                <a:latin typeface="宋體-簡" panose="02010800040101010101" charset="-122"/>
                <a:ea typeface="宋體-簡" panose="02010800040101010101" charset="-122"/>
              </a:rPr>
              <a:t>)</a:t>
            </a:r>
            <a:endParaRPr lang="zh-MO" altLang="en-US" dirty="0">
              <a:latin typeface="宋體-簡" panose="02010800040101010101" charset="-122"/>
              <a:ea typeface="宋體-簡" panose="02010800040101010101" charset="-122"/>
            </a:endParaRPr>
          </a:p>
        </p:txBody>
      </p:sp>
      <p:sp>
        <p:nvSpPr>
          <p:cNvPr id="6" name="矩形 5"/>
          <p:cNvSpPr/>
          <p:nvPr/>
        </p:nvSpPr>
        <p:spPr>
          <a:xfrm>
            <a:off x="5252581" y="3261576"/>
            <a:ext cx="5923759" cy="1200329"/>
          </a:xfrm>
          <a:prstGeom prst="rect">
            <a:avLst/>
          </a:prstGeom>
        </p:spPr>
        <p:txBody>
          <a:bodyPr wrap="square">
            <a:spAutoFit/>
          </a:bodyPr>
          <a:lstStyle/>
          <a:p>
            <a:pPr algn="just">
              <a:lnSpc>
                <a:spcPct val="150000"/>
              </a:lnSpc>
            </a:pPr>
            <a:r>
              <a:rPr lang="en-US" altLang="zh-MO" sz="2400" kern="100" dirty="0">
                <a:latin typeface="宋體-簡" panose="02010800040101010101" charset="-122"/>
                <a:ea typeface="宋體-簡" panose="02010800040101010101" charset="-122"/>
                <a:cs typeface="Times New Roman" panose="02020503050405090304" pitchFamily="18" charset="0"/>
              </a:rPr>
              <a:t>#</a:t>
            </a:r>
            <a:r>
              <a:rPr lang="zh-TW" altLang="en-US" sz="2400" kern="100" dirty="0">
                <a:latin typeface="宋體-簡" panose="02010800040101010101" charset="-122"/>
                <a:ea typeface="宋體-簡" panose="02010800040101010101" charset="-122"/>
                <a:cs typeface="Times New Roman" panose="02020503050405090304" pitchFamily="18" charset="0"/>
              </a:rPr>
              <a:t> </a:t>
            </a:r>
            <a:r>
              <a:rPr lang="zh-MO" altLang="en-US" sz="2400" kern="100" dirty="0">
                <a:latin typeface="宋體-簡" panose="02010800040101010101" charset="-122"/>
                <a:ea typeface="宋體-簡" panose="02010800040101010101" charset="-122"/>
                <a:cs typeface="Times New Roman" panose="02020503050405090304" pitchFamily="18" charset="0"/>
              </a:rPr>
              <a:t>疑问</a:t>
            </a:r>
            <a:r>
              <a:rPr lang="zh-TW" altLang="en-US" sz="2400" kern="100" dirty="0">
                <a:latin typeface="宋體-簡" panose="02010800040101010101" charset="-122"/>
                <a:ea typeface="宋體-簡" panose="02010800040101010101" charset="-122"/>
                <a:cs typeface="Times New Roman" panose="02020503050405090304" pitchFamily="18" charset="0"/>
              </a:rPr>
              <a:t>：</a:t>
            </a:r>
            <a:endParaRPr lang="en-US" altLang="zh-MO" sz="2400" kern="100" dirty="0">
              <a:latin typeface="宋體-簡" panose="02010800040101010101" charset="-122"/>
              <a:ea typeface="宋體-簡" panose="02010800040101010101" charset="-122"/>
              <a:cs typeface="Times New Roman" panose="02020503050405090304" pitchFamily="18" charset="0"/>
            </a:endParaRPr>
          </a:p>
          <a:p>
            <a:pPr algn="just">
              <a:lnSpc>
                <a:spcPct val="150000"/>
              </a:lnSpc>
            </a:pPr>
            <a:r>
              <a:rPr lang="zh-CN" altLang="en-US" sz="2400" kern="100" dirty="0">
                <a:latin typeface="宋體-簡" panose="02010800040101010101" charset="-122"/>
                <a:ea typeface="宋體-簡" panose="02010800040101010101" charset="-122"/>
                <a:cs typeface="Times New Roman" panose="02020503050405090304" pitchFamily="18" charset="0"/>
              </a:rPr>
              <a:t>夹带维持期和行为表现的关系？</a:t>
            </a:r>
            <a:endParaRPr lang="en-US" altLang="zh-CN" sz="2400" kern="100" dirty="0">
              <a:latin typeface="宋體-簡" panose="02010800040101010101" charset="-122"/>
              <a:ea typeface="宋體-簡" panose="02010800040101010101" charset="-122"/>
              <a:cs typeface="Times New Roman" panose="02020503050405090304" pitchFamily="18" charset="0"/>
            </a:endParaRPr>
          </a:p>
        </p:txBody>
      </p:sp>
      <p:sp>
        <p:nvSpPr>
          <p:cNvPr id="7" name="圓角矩形 11"/>
          <p:cNvSpPr/>
          <p:nvPr/>
        </p:nvSpPr>
        <p:spPr>
          <a:xfrm>
            <a:off x="784090" y="2659601"/>
            <a:ext cx="3458845" cy="258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当出现外界刺激</a:t>
            </a:r>
            <a:endParaRPr lang="en-US" altLang="zh-MO" sz="2000" dirty="0">
              <a:latin typeface="宋體-簡" panose="02010800040101010101" charset="-122"/>
              <a:ea typeface="宋體-簡" panose="02010800040101010101" charset="-122"/>
            </a:endParaRPr>
          </a:p>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b="1" i="1" u="sng" dirty="0">
                <a:latin typeface="宋體-簡" panose="02010800040101010101" charset="-122"/>
                <a:ea typeface="宋體-簡" panose="02010800040101010101" charset="-122"/>
              </a:rPr>
              <a:t>夹带</a:t>
            </a:r>
            <a:r>
              <a:rPr lang="en-US" altLang="zh-MO" sz="2000" b="1" i="1" u="sng" dirty="0">
                <a:latin typeface="宋體-簡" panose="02010800040101010101" charset="-122"/>
                <a:ea typeface="宋體-簡" panose="02010800040101010101" charset="-122"/>
              </a:rPr>
              <a:t>(</a:t>
            </a:r>
            <a:r>
              <a:rPr lang="en-GB" altLang="zh-MO" sz="2000" b="1" i="1" u="sng" dirty="0">
                <a:latin typeface="Times" panose="00000500000000020000" pitchFamily="2" charset="0"/>
                <a:ea typeface="宋體-簡" panose="02010800040101010101" charset="-122"/>
              </a:rPr>
              <a:t>Entrainment</a:t>
            </a:r>
            <a:r>
              <a:rPr lang="en-GB" altLang="zh-MO" sz="2000" b="1" i="1" u="sng" dirty="0">
                <a:latin typeface="宋體-簡" panose="02010800040101010101" charset="-122"/>
                <a:ea typeface="宋體-簡" panose="02010800040101010101" charset="-122"/>
              </a:rPr>
              <a:t>)</a:t>
            </a:r>
            <a:r>
              <a:rPr lang="zh-MO" altLang="en-US" sz="2000" dirty="0">
                <a:latin typeface="宋體-簡" panose="02010800040101010101" charset="-122"/>
                <a:ea typeface="宋體-簡" panose="02010800040101010101" charset="-122"/>
              </a:rPr>
              <a:t>：</a:t>
            </a:r>
            <a:endParaRPr lang="en-US" altLang="zh-MO" sz="2000" dirty="0">
              <a:latin typeface="宋體-簡" panose="02010800040101010101" charset="-122"/>
              <a:ea typeface="宋體-簡" panose="02010800040101010101" charset="-122"/>
            </a:endParaRPr>
          </a:p>
          <a:p>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大脑中的振荡会跟随外界</a:t>
            </a:r>
            <a:r>
              <a:rPr lang="zh-TW" altLang="en-US" sz="2000" dirty="0">
                <a:latin typeface="宋體-簡" panose="02010800040101010101" charset="-122"/>
                <a:ea typeface="宋體-簡" panose="02010800040101010101" charset="-122"/>
              </a:rPr>
              <a:t> </a:t>
            </a:r>
            <a:endParaRPr lang="en-US" altLang="zh-TW" sz="2000" dirty="0">
              <a:latin typeface="宋體-簡" panose="02010800040101010101" charset="-122"/>
              <a:ea typeface="宋體-簡" panose="02010800040101010101" charset="-122"/>
            </a:endParaRPr>
          </a:p>
          <a:p>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刺激的节律进行</a:t>
            </a:r>
          </a:p>
        </p:txBody>
      </p:sp>
      <p:sp>
        <p:nvSpPr>
          <p:cNvPr id="9" name="文字方塊 2"/>
          <p:cNvSpPr txBox="1"/>
          <p:nvPr/>
        </p:nvSpPr>
        <p:spPr>
          <a:xfrm>
            <a:off x="988518" y="5348177"/>
            <a:ext cx="3158490" cy="368300"/>
          </a:xfrm>
          <a:prstGeom prst="rect">
            <a:avLst/>
          </a:prstGeom>
          <a:noFill/>
        </p:spPr>
        <p:txBody>
          <a:bodyPr wrap="none" rtlCol="0">
            <a:spAutoFit/>
          </a:bodyPr>
          <a:lstStyle/>
          <a:p>
            <a:r>
              <a:rPr lang="en-GB" altLang="zh-MO" dirty="0" err="1"/>
              <a:t>Thut</a:t>
            </a:r>
            <a:r>
              <a:rPr lang="en-GB" altLang="zh-MO" dirty="0"/>
              <a:t>, </a:t>
            </a:r>
            <a:r>
              <a:rPr lang="en-GB" altLang="zh-MO" dirty="0" err="1"/>
              <a:t>Schyns</a:t>
            </a:r>
            <a:r>
              <a:rPr lang="en-GB" altLang="zh-MO" dirty="0"/>
              <a:t>, &amp; Gross</a:t>
            </a:r>
            <a:r>
              <a:rPr lang="en-US" altLang="zh-MO" dirty="0"/>
              <a:t>(</a:t>
            </a:r>
            <a:r>
              <a:rPr lang="en-GB" altLang="zh-MO" dirty="0"/>
              <a:t>2011</a:t>
            </a:r>
            <a:r>
              <a:rPr lang="en-US" altLang="zh-TW" dirty="0"/>
              <a:t>)</a:t>
            </a:r>
            <a:endParaRPr lang="en-GB" altLang="zh-MO"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710" y="447188"/>
            <a:ext cx="10571998" cy="970450"/>
          </a:xfrm>
        </p:spPr>
        <p:txBody>
          <a:bodyPr/>
          <a:lstStyle/>
          <a:p>
            <a:r>
              <a:rPr lang="zh-MO" altLang="en-US" b="1" dirty="0">
                <a:latin typeface="宋體-簡" panose="02010800040101010101" charset="-122"/>
                <a:ea typeface="宋體-簡" panose="02010800040101010101" charset="-122"/>
              </a:rPr>
              <a:t>本实验研究思路</a:t>
            </a:r>
            <a:endParaRPr lang="zh-MO" altLang="en-US" dirty="0">
              <a:latin typeface="宋體-簡" panose="02010800040101010101" charset="-122"/>
              <a:ea typeface="宋體-簡" panose="02010800040101010101" charset="-122"/>
            </a:endParaRPr>
          </a:p>
        </p:txBody>
      </p:sp>
      <p:sp>
        <p:nvSpPr>
          <p:cNvPr id="7" name="圓角矩形 6"/>
          <p:cNvSpPr/>
          <p:nvPr/>
        </p:nvSpPr>
        <p:spPr>
          <a:xfrm>
            <a:off x="6969108" y="2634960"/>
            <a:ext cx="4124600" cy="259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宋體-簡" panose="02010800040101010101" charset="-122"/>
                <a:ea typeface="宋體-簡" panose="02010800040101010101" charset="-122"/>
              </a:rPr>
              <a:t>感觉加工领域：</a:t>
            </a:r>
            <a:endParaRPr lang="en-US" altLang="zh-MO" sz="2000" dirty="0">
              <a:latin typeface="宋體-簡" panose="02010800040101010101" charset="-122"/>
              <a:ea typeface="宋體-簡" panose="02010800040101010101" charset="-122"/>
            </a:endParaRPr>
          </a:p>
          <a:p>
            <a:pPr algn="ctr"/>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在早期视皮层发现了夹带对</a:t>
            </a:r>
            <a:r>
              <a:rPr lang="zh-MO" altLang="en-US" sz="2000" b="1" i="1" u="sng" dirty="0">
                <a:latin typeface="宋體-簡" panose="02010800040101010101" charset="-122"/>
                <a:ea typeface="宋體-簡" panose="02010800040101010101" charset="-122"/>
              </a:rPr>
              <a:t>刺激探测的相位调制</a:t>
            </a:r>
            <a:endParaRPr lang="en-US" altLang="zh-MO" sz="2000" b="1" i="1" u="sng" dirty="0">
              <a:latin typeface="宋體-簡" panose="02010800040101010101" charset="-122"/>
              <a:ea typeface="宋體-簡" panose="02010800040101010101" charset="-122"/>
            </a:endParaRPr>
          </a:p>
          <a:p>
            <a:pPr algn="ctr"/>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在颞中叶发现了夹带对</a:t>
            </a:r>
            <a:r>
              <a:rPr lang="zh-MO" altLang="en-US" sz="2000" b="1" i="1" u="sng" dirty="0">
                <a:latin typeface="宋體-簡" panose="02010800040101010101" charset="-122"/>
                <a:ea typeface="宋體-簡" panose="02010800040101010101" charset="-122"/>
              </a:rPr>
              <a:t>语义信号加工</a:t>
            </a:r>
            <a:r>
              <a:rPr lang="zh-MO" altLang="en-US" sz="2000" dirty="0">
                <a:latin typeface="宋體-簡" panose="02010800040101010101" charset="-122"/>
                <a:ea typeface="宋體-簡" panose="02010800040101010101" charset="-122"/>
              </a:rPr>
              <a:t>的影响</a:t>
            </a:r>
            <a:endParaRPr lang="en-US" altLang="zh-MO" sz="2000" dirty="0">
              <a:latin typeface="宋體-簡" panose="02010800040101010101" charset="-122"/>
              <a:ea typeface="宋體-簡" panose="02010800040101010101" charset="-122"/>
            </a:endParaRPr>
          </a:p>
        </p:txBody>
      </p:sp>
      <p:sp>
        <p:nvSpPr>
          <p:cNvPr id="9" name="文字方塊 8"/>
          <p:cNvSpPr txBox="1"/>
          <p:nvPr/>
        </p:nvSpPr>
        <p:spPr>
          <a:xfrm>
            <a:off x="8051010" y="5840398"/>
            <a:ext cx="1960793" cy="369332"/>
          </a:xfrm>
          <a:prstGeom prst="rect">
            <a:avLst/>
          </a:prstGeom>
          <a:noFill/>
        </p:spPr>
        <p:txBody>
          <a:bodyPr wrap="none" rtlCol="0">
            <a:spAutoFit/>
          </a:bodyPr>
          <a:lstStyle/>
          <a:p>
            <a:r>
              <a:rPr lang="en-GB" altLang="zh-MO">
                <a:latin typeface="Times" panose="00000500000000020000" pitchFamily="2" charset="0"/>
              </a:rPr>
              <a:t>Kösem</a:t>
            </a:r>
            <a:r>
              <a:rPr lang="en-GB" altLang="zh-MO" dirty="0">
                <a:latin typeface="Times" panose="00000500000000020000" pitchFamily="2" charset="0"/>
              </a:rPr>
              <a:t> et al.(2018)</a:t>
            </a:r>
          </a:p>
        </p:txBody>
      </p:sp>
      <p:sp>
        <p:nvSpPr>
          <p:cNvPr id="8" name="圓角矩形 11"/>
          <p:cNvSpPr/>
          <p:nvPr/>
        </p:nvSpPr>
        <p:spPr>
          <a:xfrm>
            <a:off x="521709" y="2650873"/>
            <a:ext cx="4350167" cy="258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MO"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神经夹带给感觉加工提供了一种</a:t>
            </a:r>
            <a:r>
              <a:rPr lang="zh-MO" altLang="en-US" sz="2000" b="1" i="1" u="sng" dirty="0">
                <a:latin typeface="宋體-簡" panose="02010800040101010101" charset="-122"/>
                <a:ea typeface="宋體-簡" panose="02010800040101010101" charset="-122"/>
              </a:rPr>
              <a:t>时间预测机制</a:t>
            </a:r>
            <a:r>
              <a:rPr lang="zh-TW" altLang="en-US" sz="2000" dirty="0">
                <a:latin typeface="宋體-簡" panose="02010800040101010101" charset="-122"/>
                <a:ea typeface="宋體-簡" panose="02010800040101010101" charset="-122"/>
              </a:rPr>
              <a:t>：</a:t>
            </a:r>
            <a:endParaRPr lang="en-US" altLang="zh-TW" sz="2000" dirty="0">
              <a:latin typeface="宋體-簡" panose="02010800040101010101" charset="-122"/>
              <a:ea typeface="宋體-簡" panose="02010800040101010101" charset="-122"/>
            </a:endParaRPr>
          </a:p>
          <a:p>
            <a:pPr algn="ctr"/>
            <a:r>
              <a:rPr lang="zh-MO" altLang="en-US" sz="2000" dirty="0">
                <a:latin typeface="宋體-簡" panose="02010800040101010101" charset="-122"/>
                <a:ea typeface="宋體-簡" panose="02010800040101010101" charset="-122"/>
              </a:rPr>
              <a:t>神经夹带＝</a:t>
            </a:r>
            <a:r>
              <a:rPr lang="zh-MO" altLang="en-US" sz="2000" b="1" dirty="0">
                <a:latin typeface="宋體-簡" panose="02010800040101010101" charset="-122"/>
                <a:ea typeface="宋體-簡" panose="02010800040101010101" charset="-122"/>
              </a:rPr>
              <a:t>过去感觉节律的内在化</a:t>
            </a:r>
            <a:r>
              <a:rPr lang="zh-MO" altLang="en-US" sz="2000" dirty="0">
                <a:latin typeface="宋體-簡" panose="02010800040101010101" charset="-122"/>
                <a:ea typeface="宋體-簡" panose="02010800040101010101" charset="-122"/>
              </a:rPr>
              <a:t>，</a:t>
            </a:r>
            <a:endParaRPr lang="en-US" altLang="zh-MO" sz="2000" dirty="0">
              <a:latin typeface="宋體-簡" panose="02010800040101010101" charset="-122"/>
              <a:ea typeface="宋體-簡" panose="02010800040101010101" charset="-122"/>
            </a:endParaRPr>
          </a:p>
          <a:p>
            <a:pPr algn="ctr"/>
            <a:r>
              <a:rPr lang="zh-MO" altLang="en-US" sz="2000" dirty="0">
                <a:latin typeface="宋體-簡" panose="02010800040101010101" charset="-122"/>
                <a:ea typeface="宋體-簡" panose="02010800040101010101" charset="-122"/>
              </a:rPr>
              <a:t>可通过预测未来事件来优化之后的感觉加工</a:t>
            </a:r>
          </a:p>
        </p:txBody>
      </p:sp>
      <p:sp>
        <p:nvSpPr>
          <p:cNvPr id="10" name="矩形 9"/>
          <p:cNvSpPr/>
          <p:nvPr/>
        </p:nvSpPr>
        <p:spPr>
          <a:xfrm>
            <a:off x="7098150" y="5382383"/>
            <a:ext cx="3866515" cy="398780"/>
          </a:xfrm>
          <a:prstGeom prst="rect">
            <a:avLst/>
          </a:prstGeom>
        </p:spPr>
        <p:txBody>
          <a:bodyPr wrap="none">
            <a:spAutoFit/>
          </a:bodyPr>
          <a:lstStyle/>
          <a:p>
            <a:r>
              <a:rPr lang="en-GB" altLang="zh-MO" sz="2000" dirty="0">
                <a:latin typeface="Times" panose="00000500000000020000" pitchFamily="2" charset="0"/>
              </a:rPr>
              <a:t>Spaak, de Lange, &amp; Jensen</a:t>
            </a:r>
            <a:r>
              <a:rPr lang="en-US" altLang="zh-TW" sz="2000" dirty="0">
                <a:latin typeface="Times" panose="00000500000000020000" pitchFamily="2" charset="0"/>
              </a:rPr>
              <a:t>(</a:t>
            </a:r>
            <a:r>
              <a:rPr lang="en-GB" altLang="zh-MO" sz="2000" dirty="0">
                <a:latin typeface="Times" panose="00000500000000020000" pitchFamily="2" charset="0"/>
              </a:rPr>
              <a:t>2014</a:t>
            </a:r>
            <a:r>
              <a:rPr lang="en-US" altLang="zh-TW" sz="2000" dirty="0">
                <a:latin typeface="Times" panose="00000500000000020000" pitchFamily="2" charset="0"/>
              </a:rPr>
              <a:t>)</a:t>
            </a:r>
            <a:r>
              <a:rPr lang="zh-TW" altLang="en-US" sz="2000" dirty="0">
                <a:latin typeface="Times" panose="00000500000000020000" pitchFamily="2" charset="0"/>
              </a:rPr>
              <a:t>；</a:t>
            </a:r>
            <a:endParaRPr lang="en-GB" altLang="zh-MO" sz="2000" dirty="0">
              <a:latin typeface="Times" panose="00000500000000020000" pitchFamily="2" charset="0"/>
            </a:endParaRPr>
          </a:p>
        </p:txBody>
      </p:sp>
      <p:pic>
        <p:nvPicPr>
          <p:cNvPr id="11" name="圖片 7"/>
          <p:cNvPicPr>
            <a:picLocks noChangeAspect="1"/>
          </p:cNvPicPr>
          <p:nvPr/>
        </p:nvPicPr>
        <p:blipFill>
          <a:blip r:embed="rId3">
            <a:extLst>
              <a:ext uri="{BEBA8EAE-BF5A-486C-A8C5-ECC9F3942E4B}">
                <a14:imgProps xmlns:a14="http://schemas.microsoft.com/office/drawing/2010/main">
                  <a14:imgLayer r:embed="rId4">
                    <a14:imgEffect>
                      <a14:backgroundRemoval t="8600" b="92000" l="10000" r="90000">
                        <a14:foregroundMark x1="38600" y1="90000" x2="38600" y2="90000"/>
                        <a14:foregroundMark x1="54800" y1="92000" x2="54800" y2="92000"/>
                        <a14:foregroundMark x1="32000" y1="23600" x2="32000" y2="23600"/>
                        <a14:foregroundMark x1="28000" y1="24000" x2="30800" y2="21200"/>
                        <a14:foregroundMark x1="32400" y1="26800" x2="36000" y2="28800"/>
                        <a14:foregroundMark x1="45400" y1="8600" x2="49400" y2="16200"/>
                        <a14:foregroundMark x1="68210" y1="18600" x2="66800" y2="23600"/>
                        <a14:foregroundMark x1="68266" y1="18400" x2="68210" y2="18600"/>
                        <a14:backgroundMark x1="68000" y1="18600" x2="68000" y2="18600"/>
                        <a14:backgroundMark x1="68800" y1="18400" x2="68800" y2="18400"/>
                        <a14:backgroundMark x1="68200" y1="17600" x2="68200" y2="17600"/>
                        <a14:backgroundMark x1="67800" y1="17600" x2="67800" y2="17600"/>
                        <a14:backgroundMark x1="67200" y1="17800" x2="67200" y2="17800"/>
                        <a14:backgroundMark x1="71000" y1="18600" x2="71000" y2="18600"/>
                        <a14:backgroundMark x1="67000" y1="17600" x2="68400" y2="18000"/>
                      </a14:backgroundRemoval>
                    </a14:imgEffect>
                  </a14:imgLayer>
                </a14:imgProps>
              </a:ext>
            </a:extLst>
          </a:blip>
          <a:stretch>
            <a:fillRect/>
          </a:stretch>
        </p:blipFill>
        <p:spPr>
          <a:xfrm>
            <a:off x="9326645" y="2933079"/>
            <a:ext cx="3057652" cy="3057652"/>
          </a:xfrm>
          <a:prstGeom prst="rect">
            <a:avLst/>
          </a:prstGeom>
        </p:spPr>
      </p:pic>
      <p:sp>
        <p:nvSpPr>
          <p:cNvPr id="12" name="矩形 11"/>
          <p:cNvSpPr/>
          <p:nvPr/>
        </p:nvSpPr>
        <p:spPr>
          <a:xfrm>
            <a:off x="5988710" y="2304687"/>
            <a:ext cx="4124600" cy="3905043"/>
          </a:xfrm>
          <a:prstGeom prst="rect">
            <a:avLst/>
          </a:prstGeom>
        </p:spPr>
        <p:txBody>
          <a:bodyPr wrap="square">
            <a:spAutoFit/>
          </a:bodyPr>
          <a:lstStyle/>
          <a:p>
            <a:pPr algn="just">
              <a:lnSpc>
                <a:spcPct val="150000"/>
              </a:lnSpc>
            </a:pPr>
            <a:r>
              <a:rPr lang="en-US" altLang="zh-MO" sz="2400" kern="100" dirty="0">
                <a:latin typeface="宋體-簡" panose="02010800040101010101" charset="-122"/>
                <a:ea typeface="宋體-簡" panose="02010800040101010101" charset="-122"/>
                <a:cs typeface="Times New Roman" panose="02020503050405090304" pitchFamily="18" charset="0"/>
              </a:rPr>
              <a:t>#</a:t>
            </a:r>
            <a:r>
              <a:rPr lang="zh-TW" altLang="en-US" sz="2400" kern="100" dirty="0">
                <a:latin typeface="宋體-簡" panose="02010800040101010101" charset="-122"/>
                <a:ea typeface="宋體-簡" panose="02010800040101010101" charset="-122"/>
                <a:cs typeface="Times New Roman" panose="02020503050405090304" pitchFamily="18" charset="0"/>
              </a:rPr>
              <a:t> </a:t>
            </a:r>
            <a:r>
              <a:rPr lang="zh-MO" altLang="en-US" sz="2400" kern="100" dirty="0">
                <a:latin typeface="宋體-簡" panose="02010800040101010101" charset="-122"/>
                <a:ea typeface="宋體-簡" panose="02010800040101010101" charset="-122"/>
                <a:cs typeface="Times New Roman" panose="02020503050405090304" pitchFamily="18" charset="0"/>
              </a:rPr>
              <a:t>疑问</a:t>
            </a:r>
            <a:r>
              <a:rPr lang="zh-TW" altLang="en-US" sz="2400" kern="100" dirty="0">
                <a:latin typeface="宋體-簡" panose="02010800040101010101" charset="-122"/>
                <a:ea typeface="宋體-簡" panose="02010800040101010101" charset="-122"/>
                <a:cs typeface="Times New Roman" panose="02020503050405090304" pitchFamily="18" charset="0"/>
              </a:rPr>
              <a:t>：</a:t>
            </a:r>
            <a:endParaRPr lang="en-US" altLang="zh-TW" sz="2400" kern="100" dirty="0">
              <a:latin typeface="宋體-簡" panose="02010800040101010101" charset="-122"/>
              <a:ea typeface="宋體-簡" panose="02010800040101010101" charset="-122"/>
              <a:cs typeface="Times New Roman" panose="02020503050405090304" pitchFamily="18" charset="0"/>
            </a:endParaRPr>
          </a:p>
          <a:p>
            <a:pPr algn="just">
              <a:lnSpc>
                <a:spcPct val="150000"/>
              </a:lnSpc>
            </a:pPr>
            <a:r>
              <a:rPr lang="zh-CN" altLang="en-US" sz="2400" kern="100" dirty="0">
                <a:latin typeface="宋體-簡" panose="02010800040101010101" charset="-122"/>
                <a:ea typeface="宋體-簡" panose="02010800040101010101" charset="-122"/>
                <a:cs typeface="Times New Roman" panose="02020503050405090304" pitchFamily="18" charset="0"/>
              </a:rPr>
              <a:t>空间注意频率？</a:t>
            </a:r>
            <a:endParaRPr lang="en-US" altLang="zh-TW" sz="2400" kern="100" dirty="0">
              <a:latin typeface="宋體-簡" panose="02010800040101010101" charset="-122"/>
              <a:ea typeface="宋體-簡" panose="02010800040101010101" charset="-122"/>
              <a:cs typeface="Times New Roman" panose="02020503050405090304" pitchFamily="18" charset="0"/>
            </a:endParaRPr>
          </a:p>
          <a:p>
            <a:pPr algn="just">
              <a:lnSpc>
                <a:spcPct val="150000"/>
              </a:lnSpc>
            </a:pPr>
            <a:r>
              <a:rPr lang="zh-CN" altLang="zh-CN" sz="2400" kern="100" dirty="0">
                <a:latin typeface="宋體-簡" panose="02010800040101010101" charset="-122"/>
                <a:ea typeface="宋體-簡" panose="02010800040101010101" charset="-122"/>
                <a:cs typeface="Times New Roman" panose="02020503050405090304" pitchFamily="18" charset="0"/>
              </a:rPr>
              <a:t>空间注意频率本身就有</a:t>
            </a:r>
            <a:r>
              <a:rPr lang="en-US" altLang="zh-CN" sz="2400" kern="100" dirty="0">
                <a:latin typeface="宋體-簡" panose="02010800040101010101" charset="-122"/>
                <a:ea typeface="宋體-簡" panose="02010800040101010101" charset="-122"/>
                <a:cs typeface="Times New Roman" panose="02020503050405090304" pitchFamily="18" charset="0"/>
                <a:sym typeface="Symbol" panose="05050102010706020507" pitchFamily="18" charset="2"/>
              </a:rPr>
              <a:t></a:t>
            </a:r>
            <a:r>
              <a:rPr lang="zh-CN" altLang="zh-CN" sz="2400" kern="100" dirty="0">
                <a:latin typeface="宋體-簡" panose="02010800040101010101" charset="-122"/>
                <a:ea typeface="宋體-簡" panose="02010800040101010101" charset="-122"/>
                <a:cs typeface="Times New Roman" panose="02020503050405090304" pitchFamily="18" charset="0"/>
              </a:rPr>
              <a:t>波的固有频率</a:t>
            </a:r>
            <a:r>
              <a:rPr lang="en-US" altLang="zh-CN" sz="2400" kern="100" dirty="0">
                <a:latin typeface="宋體-簡" panose="02010800040101010101" charset="-122"/>
                <a:ea typeface="宋體-簡" panose="02010800040101010101" charset="-122"/>
                <a:cs typeface="Times New Roman" panose="02020503050405090304" pitchFamily="18" charset="0"/>
              </a:rPr>
              <a:t>(Landau, &amp;Fries, 2012)</a:t>
            </a:r>
            <a:r>
              <a:rPr lang="zh-CN" altLang="zh-CN" sz="2400" kern="100" dirty="0">
                <a:latin typeface="宋體-簡" panose="02010800040101010101" charset="-122"/>
                <a:ea typeface="宋體-簡" panose="02010800040101010101" charset="-122"/>
                <a:cs typeface="Times New Roman" panose="02020503050405090304" pitchFamily="18" charset="0"/>
              </a:rPr>
              <a:t> ，符合主动振荡器的模型，也符合知觉回响中的频率。</a:t>
            </a:r>
            <a:endParaRPr lang="en-US" altLang="zh-CN" sz="2400" kern="100" dirty="0">
              <a:latin typeface="宋體-簡" panose="02010800040101010101" charset="-122"/>
              <a:ea typeface="宋體-簡" panose="02010800040101010101" charset="-122"/>
              <a:cs typeface="Times New Roman" panose="02020503050405090304" pitchFamily="18" charset="0"/>
            </a:endParaRPr>
          </a:p>
        </p:txBody>
      </p:sp>
      <p:sp>
        <p:nvSpPr>
          <p:cNvPr id="19" name="圓角矩形 18"/>
          <p:cNvSpPr/>
          <p:nvPr/>
        </p:nvSpPr>
        <p:spPr>
          <a:xfrm>
            <a:off x="-4557526" y="2650873"/>
            <a:ext cx="4124600" cy="259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MO" altLang="en-US" sz="2000" dirty="0">
                <a:latin typeface="宋體-簡" panose="02010800040101010101" charset="-122"/>
                <a:ea typeface="宋體-簡" panose="02010800040101010101" charset="-122"/>
              </a:rPr>
              <a:t>如果和感觉加工一样，</a:t>
            </a:r>
            <a:endParaRPr lang="en-US" altLang="zh-MO" sz="2000" dirty="0">
              <a:latin typeface="宋體-簡" panose="02010800040101010101" charset="-122"/>
              <a:ea typeface="宋體-簡" panose="02010800040101010101" charset="-122"/>
            </a:endParaRPr>
          </a:p>
          <a:p>
            <a:pPr algn="ctr"/>
            <a:r>
              <a:rPr lang="zh-MO" altLang="en-US" sz="2000" dirty="0">
                <a:latin typeface="宋體-簡" panose="02010800040101010101" charset="-122"/>
                <a:ea typeface="宋體-簡" panose="02010800040101010101" charset="-122"/>
              </a:rPr>
              <a:t>神经夹带通过对未来时间的预测优化了随后的空间注意频率，</a:t>
            </a:r>
            <a:endParaRPr lang="en-US" altLang="zh-MO" sz="2000" dirty="0">
              <a:latin typeface="宋體-簡" panose="02010800040101010101" charset="-122"/>
              <a:ea typeface="宋體-簡" panose="02010800040101010101" charset="-122"/>
            </a:endParaRPr>
          </a:p>
          <a:p>
            <a:pPr algn="ctr"/>
            <a:r>
              <a:rPr lang="zh-MO" altLang="en-US" sz="2000" dirty="0">
                <a:latin typeface="宋體-簡" panose="02010800040101010101" charset="-122"/>
                <a:ea typeface="宋體-簡" panose="02010800040101010101" charset="-122"/>
              </a:rPr>
              <a:t>那么随后的空间注意频率应和夹带频率一致</a:t>
            </a:r>
          </a:p>
        </p:txBody>
      </p:sp>
      <p:sp>
        <p:nvSpPr>
          <p:cNvPr id="20" name="右箭头 4"/>
          <p:cNvSpPr/>
          <p:nvPr/>
        </p:nvSpPr>
        <p:spPr>
          <a:xfrm>
            <a:off x="-6548306" y="3618609"/>
            <a:ext cx="1871663" cy="6617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1" nodeType="clickEffect">
                                  <p:stCondLst>
                                    <p:cond delay="0"/>
                                  </p:stCondLst>
                                  <p:childTnLst>
                                    <p:animMotion origin="layout" path="M 4.79167E-6 -1.11111E-6 L 0.472 -0.00255 " pathEditMode="relative" rAng="0" ptsTypes="AA">
                                      <p:cBhvr>
                                        <p:cTn id="23" dur="2000" fill="hold"/>
                                        <p:tgtEl>
                                          <p:spTgt spid="7"/>
                                        </p:tgtEl>
                                        <p:attrNameLst>
                                          <p:attrName>ppt_x</p:attrName>
                                          <p:attrName>ppt_y</p:attrName>
                                        </p:attrNameLst>
                                      </p:cBhvr>
                                      <p:rCtr x="23594" y="-139"/>
                                    </p:animMotion>
                                  </p:childTnLst>
                                </p:cTn>
                              </p:par>
                              <p:par>
                                <p:cTn id="24" presetID="0" presetClass="path" presetSubtype="0" accel="50000" decel="50000" fill="hold" nodeType="withEffect">
                                  <p:stCondLst>
                                    <p:cond delay="0"/>
                                  </p:stCondLst>
                                  <p:childTnLst>
                                    <p:animMotion origin="layout" path="M -4.58333E-6 -4.44444E-6 L 0.57709 -4.44444E-6 " pathEditMode="relative" rAng="0" ptsTypes="AA">
                                      <p:cBhvr>
                                        <p:cTn id="25" dur="2000" fill="hold"/>
                                        <p:tgtEl>
                                          <p:spTgt spid="11"/>
                                        </p:tgtEl>
                                        <p:attrNameLst>
                                          <p:attrName>ppt_x</p:attrName>
                                          <p:attrName>ppt_y</p:attrName>
                                        </p:attrNameLst>
                                      </p:cBhvr>
                                      <p:rCtr x="28854" y="0"/>
                                    </p:animMotion>
                                  </p:childTnLst>
                                </p:cTn>
                              </p:par>
                              <p:par>
                                <p:cTn id="26" presetID="0" presetClass="path" presetSubtype="0" accel="50000" decel="50000" fill="hold" grpId="1" nodeType="withEffect">
                                  <p:stCondLst>
                                    <p:cond delay="0"/>
                                  </p:stCondLst>
                                  <p:childTnLst>
                                    <p:animMotion origin="layout" path="M 3.54167E-6 -3.33333E-6 L 0.52838 0.00787 " pathEditMode="relative" rAng="0" ptsTypes="AA">
                                      <p:cBhvr>
                                        <p:cTn id="27" dur="2000" fill="hold"/>
                                        <p:tgtEl>
                                          <p:spTgt spid="12"/>
                                        </p:tgtEl>
                                        <p:attrNameLst>
                                          <p:attrName>ppt_x</p:attrName>
                                          <p:attrName>ppt_y</p:attrName>
                                        </p:attrNameLst>
                                      </p:cBhvr>
                                      <p:rCtr x="26419" y="394"/>
                                    </p:animMotion>
                                  </p:childTnLst>
                                </p:cTn>
                              </p:par>
                              <p:par>
                                <p:cTn id="28" presetID="0" presetClass="path" presetSubtype="0" accel="50000" decel="50000" fill="hold" grpId="1" nodeType="withEffect">
                                  <p:stCondLst>
                                    <p:cond delay="0"/>
                                  </p:stCondLst>
                                  <p:childTnLst>
                                    <p:animMotion origin="layout" path="M 4.79167E-6 1.11111E-6 L 0.40195 1.11111E-6 " pathEditMode="relative" rAng="0" ptsTypes="AA">
                                      <p:cBhvr>
                                        <p:cTn id="29" dur="2000" fill="hold"/>
                                        <p:tgtEl>
                                          <p:spTgt spid="10"/>
                                        </p:tgtEl>
                                        <p:attrNameLst>
                                          <p:attrName>ppt_x</p:attrName>
                                          <p:attrName>ppt_y</p:attrName>
                                        </p:attrNameLst>
                                      </p:cBhvr>
                                      <p:rCtr x="20091" y="0"/>
                                    </p:animMotion>
                                  </p:childTnLst>
                                </p:cTn>
                              </p:par>
                              <p:par>
                                <p:cTn id="30" presetID="0" presetClass="path" presetSubtype="0" accel="50000" decel="50000" fill="hold" grpId="1" nodeType="withEffect">
                                  <p:stCondLst>
                                    <p:cond delay="0"/>
                                  </p:stCondLst>
                                  <p:childTnLst>
                                    <p:animMotion origin="layout" path="M 4.79167E-6 -2.22222E-6 L 0.40195 -2.22222E-6 " pathEditMode="relative" rAng="0" ptsTypes="AA">
                                      <p:cBhvr>
                                        <p:cTn id="31" dur="2000" fill="hold"/>
                                        <p:tgtEl>
                                          <p:spTgt spid="9"/>
                                        </p:tgtEl>
                                        <p:attrNameLst>
                                          <p:attrName>ppt_x</p:attrName>
                                          <p:attrName>ppt_y</p:attrName>
                                        </p:attrNameLst>
                                      </p:cBhvr>
                                      <p:rCtr x="20091" y="0"/>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3.54167E-6 -4.44444E-6 L 0.94584 -0.00717 " pathEditMode="relative" rAng="0" ptsTypes="AA">
                                      <p:cBhvr>
                                        <p:cTn id="41" dur="2000" fill="hold"/>
                                        <p:tgtEl>
                                          <p:spTgt spid="20"/>
                                        </p:tgtEl>
                                        <p:attrNameLst>
                                          <p:attrName>ppt_x</p:attrName>
                                          <p:attrName>ppt_y</p:attrName>
                                        </p:attrNameLst>
                                      </p:cBhvr>
                                      <p:rCtr x="47292" y="-370"/>
                                    </p:animMotion>
                                  </p:childTnLst>
                                </p:cTn>
                              </p:par>
                              <p:par>
                                <p:cTn id="42" presetID="42" presetClass="path" presetSubtype="0" accel="50000" decel="50000" fill="hold" grpId="1" nodeType="withEffect">
                                  <p:stCondLst>
                                    <p:cond delay="0"/>
                                  </p:stCondLst>
                                  <p:childTnLst>
                                    <p:animMotion origin="layout" path="M -2.5E-6 4.07407E-6 L 0.94545 -0.00232 " pathEditMode="relative" rAng="0" ptsTypes="AA">
                                      <p:cBhvr>
                                        <p:cTn id="43" dur="2000" fill="hold"/>
                                        <p:tgtEl>
                                          <p:spTgt spid="19"/>
                                        </p:tgtEl>
                                        <p:attrNameLst>
                                          <p:attrName>ppt_x</p:attrName>
                                          <p:attrName>ppt_y</p:attrName>
                                        </p:attrNameLst>
                                      </p:cBhvr>
                                      <p:rCtr x="47266"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P spid="10" grpId="0"/>
      <p:bldP spid="10" grpId="1"/>
      <p:bldP spid="12" grpId="0"/>
      <p:bldP spid="12" grpId="1"/>
      <p:bldP spid="19" grpId="0" animBg="1"/>
      <p:bldP spid="19" grpId="1" animBg="1"/>
      <p:bldP spid="20" grpId="0" animBg="1"/>
      <p:bldP spid="2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710" y="447188"/>
            <a:ext cx="10571998" cy="970450"/>
          </a:xfrm>
        </p:spPr>
        <p:txBody>
          <a:bodyPr/>
          <a:lstStyle/>
          <a:p>
            <a:r>
              <a:rPr kumimoji="1" lang="zh-TW" altLang="en-US" dirty="0"/>
              <a:t>实验简介</a:t>
            </a:r>
            <a:endParaRPr kumimoji="1" lang="zh-TW" altLang="zh-CN" dirty="0"/>
          </a:p>
        </p:txBody>
      </p:sp>
      <p:sp>
        <p:nvSpPr>
          <p:cNvPr id="9" name="圓角矩形 8"/>
          <p:cNvSpPr/>
          <p:nvPr/>
        </p:nvSpPr>
        <p:spPr>
          <a:xfrm>
            <a:off x="2683184" y="1869775"/>
            <a:ext cx="7706782" cy="1377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MO" altLang="en-US"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探索</a:t>
            </a:r>
            <a:r>
              <a:rPr lang="zh-MO" altLang="en-US" sz="2000" i="1" u="sng" dirty="0">
                <a:latin typeface="宋體-簡" panose="02010800040101010101" charset="-122"/>
                <a:ea typeface="宋體-簡" panose="02010800040101010101" charset="-122"/>
              </a:rPr>
              <a:t>空间节律性刺激</a:t>
            </a:r>
            <a:r>
              <a:rPr lang="zh-MO" altLang="en-US" sz="2000" dirty="0">
                <a:latin typeface="宋體-簡" panose="02010800040101010101" charset="-122"/>
                <a:ea typeface="宋體-簡" panose="02010800040101010101" charset="-122"/>
              </a:rPr>
              <a:t>所诱发的</a:t>
            </a:r>
            <a:r>
              <a:rPr lang="zh-MO" altLang="en-US" sz="2000" b="1" i="1" u="sng" dirty="0">
                <a:latin typeface="宋體-簡" panose="02010800040101010101" charset="-122"/>
                <a:ea typeface="宋體-簡" panose="02010800040101010101" charset="-122"/>
              </a:rPr>
              <a:t>夹带</a:t>
            </a:r>
            <a:r>
              <a:rPr lang="zh-MO" altLang="en-US" sz="2000" dirty="0">
                <a:latin typeface="宋體-簡" panose="02010800040101010101" charset="-122"/>
                <a:ea typeface="宋體-簡" panose="02010800040101010101" charset="-122"/>
              </a:rPr>
              <a:t>是否能够在刺激消失后</a:t>
            </a:r>
            <a:r>
              <a:rPr lang="zh-MO" altLang="en-US" sz="2000" b="1" i="1" u="sng" dirty="0">
                <a:latin typeface="宋體-簡" panose="02010800040101010101" charset="-122"/>
                <a:ea typeface="宋體-簡" panose="02010800040101010101" charset="-122"/>
              </a:rPr>
              <a:t>维持</a:t>
            </a:r>
            <a:endParaRPr lang="en-US" altLang="zh-MO" sz="2000" b="1" i="1" u="sng" dirty="0">
              <a:latin typeface="宋體-簡" panose="02010800040101010101" charset="-122"/>
              <a:ea typeface="宋體-簡" panose="02010800040101010101" charset="-122"/>
            </a:endParaRPr>
          </a:p>
          <a:p>
            <a:pPr algn="ctr"/>
            <a:r>
              <a:rPr lang="zh-MO" altLang="en-US"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夹带维持期对</a:t>
            </a:r>
            <a:r>
              <a:rPr lang="zh-MO" altLang="en-US" sz="2000" b="1" i="1" u="sng" dirty="0">
                <a:latin typeface="宋體-簡" panose="02010800040101010101" charset="-122"/>
                <a:ea typeface="宋體-簡" panose="02010800040101010101" charset="-122"/>
              </a:rPr>
              <a:t>随后空间注意频率</a:t>
            </a:r>
            <a:r>
              <a:rPr lang="zh-MO" altLang="en-US" sz="2000" dirty="0">
                <a:latin typeface="宋體-簡" panose="02010800040101010101" charset="-122"/>
                <a:ea typeface="宋體-簡" panose="02010800040101010101" charset="-122"/>
              </a:rPr>
              <a:t>的关系</a:t>
            </a:r>
          </a:p>
        </p:txBody>
      </p:sp>
      <p:sp>
        <p:nvSpPr>
          <p:cNvPr id="10" name="圓角矩形 9"/>
          <p:cNvSpPr/>
          <p:nvPr/>
        </p:nvSpPr>
        <p:spPr>
          <a:xfrm>
            <a:off x="2732753" y="3464296"/>
            <a:ext cx="7706782" cy="1250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MO" altLang="en-US" sz="2000" dirty="0">
                <a:latin typeface="宋體-簡" panose="02010800040101010101" charset="-122"/>
                <a:ea typeface="宋體-簡" panose="02010800040101010101" charset="-122"/>
              </a:rPr>
              <a:t>✔ </a:t>
            </a:r>
            <a:r>
              <a:rPr lang="zh-TW" altLang="en-US" sz="2000" dirty="0">
                <a:latin typeface="宋體-簡" panose="02010800040101010101" charset="-122"/>
                <a:ea typeface="宋體-簡" panose="02010800040101010101" charset="-122"/>
              </a:rPr>
              <a:t> </a:t>
            </a:r>
            <a:r>
              <a:rPr lang="en-US" altLang="zh-MO" sz="2000" dirty="0">
                <a:latin typeface="宋體-簡" panose="02010800040101010101" charset="-122"/>
                <a:ea typeface="宋體-簡" panose="02010800040101010101" charset="-122"/>
              </a:rPr>
              <a:t>2(</a:t>
            </a:r>
            <a:r>
              <a:rPr lang="zh-MO" altLang="en-US" sz="2000" dirty="0">
                <a:latin typeface="宋體-簡" panose="02010800040101010101" charset="-122"/>
                <a:ea typeface="宋體-簡" panose="02010800040101010101" charset="-122"/>
              </a:rPr>
              <a:t>测试阶段：前测，后测</a:t>
            </a:r>
            <a:r>
              <a:rPr lang="en-US" altLang="zh-MO" sz="2000" dirty="0">
                <a:latin typeface="宋體-簡" panose="02010800040101010101" charset="-122"/>
                <a:ea typeface="宋體-簡" panose="02010800040101010101" charset="-122"/>
              </a:rPr>
              <a:t>)×2(</a:t>
            </a:r>
            <a:r>
              <a:rPr lang="zh-MO" altLang="en-US" sz="2000" dirty="0">
                <a:latin typeface="宋體-簡" panose="02010800040101010101" charset="-122"/>
                <a:ea typeface="宋體-簡" panose="02010800040101010101" charset="-122"/>
              </a:rPr>
              <a:t>启动频率：</a:t>
            </a:r>
            <a:r>
              <a:rPr lang="en-US" altLang="zh-MO" sz="2000" dirty="0">
                <a:latin typeface="宋體-簡" panose="02010800040101010101" charset="-122"/>
                <a:ea typeface="宋體-簡" panose="02010800040101010101" charset="-122"/>
              </a:rPr>
              <a:t>3</a:t>
            </a:r>
            <a:r>
              <a:rPr lang="en-GB" altLang="zh-MO" sz="2000" dirty="0">
                <a:latin typeface="宋體-簡" panose="02010800040101010101" charset="-122"/>
                <a:ea typeface="宋體-簡" panose="02010800040101010101" charset="-122"/>
              </a:rPr>
              <a:t>Hz, 5Hz)</a:t>
            </a:r>
            <a:r>
              <a:rPr lang="zh-MO" altLang="en-US" sz="2000" dirty="0">
                <a:latin typeface="宋體-簡" panose="02010800040101010101" charset="-122"/>
                <a:ea typeface="宋體-簡" panose="02010800040101010101" charset="-122"/>
              </a:rPr>
              <a:t>混合设计</a:t>
            </a:r>
            <a:endParaRPr lang="en-US" altLang="zh-MO" sz="2000" dirty="0">
              <a:latin typeface="宋體-簡" panose="02010800040101010101" charset="-122"/>
              <a:ea typeface="宋體-簡" panose="02010800040101010101" charset="-122"/>
            </a:endParaRPr>
          </a:p>
          <a:p>
            <a:pPr algn="ctr"/>
            <a:r>
              <a:rPr lang="zh-MO" altLang="en-US"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比较</a:t>
            </a:r>
            <a:r>
              <a:rPr lang="zh-MO" altLang="en-US" sz="2000" b="1" i="1" u="sng" dirty="0">
                <a:latin typeface="宋體-簡" panose="02010800040101010101" charset="-122"/>
                <a:ea typeface="宋體-簡" panose="02010800040101010101" charset="-122"/>
              </a:rPr>
              <a:t>未呈现启动刺激</a:t>
            </a:r>
            <a:r>
              <a:rPr lang="zh-MO" altLang="en-US" sz="2000" dirty="0">
                <a:latin typeface="宋體-簡" panose="02010800040101010101" charset="-122"/>
                <a:ea typeface="宋體-簡" panose="02010800040101010101" charset="-122"/>
              </a:rPr>
              <a:t>和</a:t>
            </a:r>
            <a:r>
              <a:rPr lang="zh-MO" altLang="en-US" sz="2000" b="1" i="1" u="sng" dirty="0">
                <a:latin typeface="宋體-簡" panose="02010800040101010101" charset="-122"/>
                <a:ea typeface="宋體-簡" panose="02010800040101010101" charset="-122"/>
              </a:rPr>
              <a:t>呈现节律性启动刺激</a:t>
            </a:r>
            <a:r>
              <a:rPr lang="zh-MO" altLang="en-US" sz="2000" dirty="0">
                <a:latin typeface="宋體-簡" panose="02010800040101010101" charset="-122"/>
                <a:ea typeface="宋體-簡" panose="02010800040101010101" charset="-122"/>
              </a:rPr>
              <a:t>后的</a:t>
            </a:r>
            <a:r>
              <a:rPr lang="zh-MO" altLang="en-US" sz="2000" b="1" i="1" u="sng" dirty="0">
                <a:latin typeface="宋體-簡" panose="02010800040101010101" charset="-122"/>
                <a:ea typeface="宋體-簡" panose="02010800040101010101" charset="-122"/>
              </a:rPr>
              <a:t>空间注意频率</a:t>
            </a:r>
          </a:p>
        </p:txBody>
      </p:sp>
      <p:sp>
        <p:nvSpPr>
          <p:cNvPr id="14" name="圓角矩形 13"/>
          <p:cNvSpPr/>
          <p:nvPr/>
        </p:nvSpPr>
        <p:spPr>
          <a:xfrm>
            <a:off x="2724138" y="4930900"/>
            <a:ext cx="7715397" cy="137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MO" altLang="en-US"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后测：不同启动频率的被试的空间</a:t>
            </a:r>
            <a:r>
              <a:rPr lang="zh-CN" altLang="en-US" sz="2000" dirty="0">
                <a:latin typeface="宋體-簡" panose="02010800040101010101" charset="-122"/>
                <a:ea typeface="宋體-簡" panose="02010800040101010101" charset="-122"/>
              </a:rPr>
              <a:t>注意</a:t>
            </a:r>
            <a:r>
              <a:rPr lang="zh-MO" altLang="en-US" sz="2000" dirty="0">
                <a:latin typeface="宋體-簡" panose="02010800040101010101" charset="-122"/>
                <a:ea typeface="宋體-簡" panose="02010800040101010101" charset="-122"/>
              </a:rPr>
              <a:t>频率应</a:t>
            </a:r>
            <a:r>
              <a:rPr lang="zh-MO" altLang="en-US" sz="2000" b="1" i="1" u="sng" dirty="0">
                <a:latin typeface="宋體-簡" panose="02010800040101010101" charset="-122"/>
                <a:ea typeface="宋體-簡" panose="02010800040101010101" charset="-122"/>
              </a:rPr>
              <a:t>在启动频率附近</a:t>
            </a:r>
            <a:endParaRPr lang="en-US" altLang="zh-MO" sz="2000" b="1" i="1" u="sng" dirty="0">
              <a:latin typeface="宋體-簡" panose="02010800040101010101" charset="-122"/>
              <a:ea typeface="宋體-簡" panose="02010800040101010101" charset="-122"/>
            </a:endParaRPr>
          </a:p>
          <a:p>
            <a:pPr algn="ctr"/>
            <a:r>
              <a:rPr lang="zh-MO" altLang="en-US"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相比前测，后测中⋯⋯</a:t>
            </a:r>
            <a:endParaRPr lang="en-US" altLang="zh-MO" sz="2000" dirty="0">
              <a:latin typeface="宋體-簡" panose="02010800040101010101" charset="-122"/>
              <a:ea typeface="宋體-簡" panose="02010800040101010101" charset="-122"/>
            </a:endParaRPr>
          </a:p>
          <a:p>
            <a:pPr algn="ctr"/>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被试在</a:t>
            </a:r>
            <a:r>
              <a:rPr lang="zh-MO" altLang="en-US" sz="2000" b="1" i="1" u="sng" dirty="0">
                <a:latin typeface="宋體-簡" panose="02010800040101010101" charset="-122"/>
                <a:ea typeface="宋體-簡" panose="02010800040101010101" charset="-122"/>
              </a:rPr>
              <a:t>启动刺激的频率</a:t>
            </a:r>
            <a:r>
              <a:rPr lang="en-US" altLang="zh-MO" sz="2000" dirty="0">
                <a:latin typeface="宋體-簡" panose="02010800040101010101" charset="-122"/>
                <a:ea typeface="宋體-簡" panose="02010800040101010101" charset="-122"/>
              </a:rPr>
              <a:t>(3</a:t>
            </a:r>
            <a:r>
              <a:rPr lang="en-GB" altLang="zh-MO" sz="2000" dirty="0">
                <a:latin typeface="宋體-簡" panose="02010800040101010101" charset="-122"/>
                <a:ea typeface="宋體-簡" panose="02010800040101010101" charset="-122"/>
              </a:rPr>
              <a:t>Hz</a:t>
            </a:r>
            <a:r>
              <a:rPr lang="zh-MO" altLang="en-US" sz="2000" dirty="0">
                <a:latin typeface="宋體-簡" panose="02010800040101010101" charset="-122"/>
                <a:ea typeface="宋體-簡" panose="02010800040101010101" charset="-122"/>
              </a:rPr>
              <a:t>或</a:t>
            </a:r>
            <a:r>
              <a:rPr lang="en-US" altLang="zh-MO" sz="2000" dirty="0">
                <a:latin typeface="宋體-簡" panose="02010800040101010101" charset="-122"/>
                <a:ea typeface="宋體-簡" panose="02010800040101010101" charset="-122"/>
              </a:rPr>
              <a:t>5</a:t>
            </a:r>
            <a:r>
              <a:rPr lang="en-GB" altLang="zh-MO" sz="2000" dirty="0">
                <a:latin typeface="宋體-簡" panose="02010800040101010101" charset="-122"/>
                <a:ea typeface="宋體-簡" panose="02010800040101010101" charset="-122"/>
              </a:rPr>
              <a:t>Hz)</a:t>
            </a:r>
            <a:r>
              <a:rPr lang="zh-MO" altLang="en-US" sz="2000" dirty="0">
                <a:latin typeface="宋體-簡" panose="02010800040101010101" charset="-122"/>
                <a:ea typeface="宋體-簡" panose="02010800040101010101" charset="-122"/>
              </a:rPr>
              <a:t>上的能量要显著地</a:t>
            </a:r>
            <a:r>
              <a:rPr lang="zh-MO" altLang="en-US" sz="2000" b="1" i="1" u="sng" dirty="0">
                <a:latin typeface="宋體-簡" panose="02010800040101010101" charset="-122"/>
                <a:ea typeface="宋體-簡" panose="02010800040101010101" charset="-122"/>
              </a:rPr>
              <a:t>高</a:t>
            </a:r>
            <a:endParaRPr lang="en-US" altLang="zh-MO" sz="2000" b="1" i="1" u="sng" dirty="0">
              <a:latin typeface="宋體-簡" panose="02010800040101010101" charset="-122"/>
              <a:ea typeface="宋體-簡" panose="02010800040101010101" charset="-122"/>
            </a:endParaRPr>
          </a:p>
          <a:p>
            <a:pPr algn="ctr"/>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相应</a:t>
            </a:r>
            <a:r>
              <a:rPr lang="zh-MO" altLang="en-US" sz="2000" b="1" i="1" u="sng" dirty="0">
                <a:latin typeface="宋體-簡" panose="02010800040101010101" charset="-122"/>
                <a:ea typeface="宋體-簡" panose="02010800040101010101" charset="-122"/>
              </a:rPr>
              <a:t>未被启动的频率</a:t>
            </a:r>
            <a:r>
              <a:rPr lang="zh-MO" altLang="en-US" sz="2000" dirty="0">
                <a:latin typeface="宋體-簡" panose="02010800040101010101" charset="-122"/>
                <a:ea typeface="宋體-簡" panose="02010800040101010101" charset="-122"/>
              </a:rPr>
              <a:t>要显著地</a:t>
            </a:r>
            <a:r>
              <a:rPr lang="zh-MO" altLang="en-US" sz="2000" b="1" i="1" u="sng" dirty="0">
                <a:latin typeface="宋體-簡" panose="02010800040101010101" charset="-122"/>
                <a:ea typeface="宋體-簡" panose="02010800040101010101" charset="-122"/>
              </a:rPr>
              <a:t>低</a:t>
            </a:r>
            <a:r>
              <a:rPr lang="zh-MO" altLang="en-US" sz="2000" dirty="0">
                <a:latin typeface="宋體-簡" panose="02010800040101010101" charset="-122"/>
                <a:ea typeface="宋體-簡" panose="02010800040101010101" charset="-122"/>
              </a:rPr>
              <a:t>。</a:t>
            </a:r>
          </a:p>
        </p:txBody>
      </p:sp>
      <p:sp>
        <p:nvSpPr>
          <p:cNvPr id="7" name="矩形 6"/>
          <p:cNvSpPr/>
          <p:nvPr/>
        </p:nvSpPr>
        <p:spPr>
          <a:xfrm>
            <a:off x="706996" y="3838871"/>
            <a:ext cx="1706880" cy="460375"/>
          </a:xfrm>
          <a:prstGeom prst="rect">
            <a:avLst/>
          </a:prstGeom>
        </p:spPr>
        <p:txBody>
          <a:bodyPr wrap="none">
            <a:spAutoFit/>
          </a:bodyPr>
          <a:lstStyle/>
          <a:p>
            <a:r>
              <a:rPr lang="en-US" altLang="zh-MO" sz="2400" dirty="0">
                <a:latin typeface="宋體-簡" panose="02010800040101010101" charset="-122"/>
                <a:ea typeface="宋體-簡" panose="02010800040101010101" charset="-122"/>
              </a:rPr>
              <a:t>/</a:t>
            </a:r>
            <a:r>
              <a:rPr lang="zh-MO" altLang="en-US" sz="2400" dirty="0">
                <a:latin typeface="宋體-簡" panose="02010800040101010101" charset="-122"/>
                <a:ea typeface="宋體-簡" panose="02010800040101010101" charset="-122"/>
              </a:rPr>
              <a:t>实验设计</a:t>
            </a:r>
            <a:r>
              <a:rPr lang="en-US" altLang="zh-MO" sz="2400" dirty="0">
                <a:latin typeface="宋體-簡" panose="02010800040101010101" charset="-122"/>
                <a:ea typeface="宋體-簡" panose="02010800040101010101" charset="-122"/>
              </a:rPr>
              <a:t>/</a:t>
            </a:r>
            <a:endParaRPr lang="zh-MO" altLang="en-US" sz="2400" dirty="0"/>
          </a:p>
        </p:txBody>
      </p:sp>
      <p:sp>
        <p:nvSpPr>
          <p:cNvPr id="19" name="矩形 18"/>
          <p:cNvSpPr/>
          <p:nvPr/>
        </p:nvSpPr>
        <p:spPr>
          <a:xfrm>
            <a:off x="706995" y="2328567"/>
            <a:ext cx="1706880" cy="460375"/>
          </a:xfrm>
          <a:prstGeom prst="rect">
            <a:avLst/>
          </a:prstGeom>
        </p:spPr>
        <p:txBody>
          <a:bodyPr wrap="none">
            <a:spAutoFit/>
          </a:bodyPr>
          <a:lstStyle/>
          <a:p>
            <a:r>
              <a:rPr lang="en-US" altLang="zh-MO" sz="2400" dirty="0">
                <a:latin typeface="宋體-簡" panose="02010800040101010101" charset="-122"/>
                <a:ea typeface="宋體-簡" panose="02010800040101010101" charset="-122"/>
              </a:rPr>
              <a:t>/</a:t>
            </a:r>
            <a:r>
              <a:rPr lang="zh-MO" altLang="en-US" sz="2400" dirty="0">
                <a:latin typeface="宋體-簡" panose="02010800040101010101" charset="-122"/>
                <a:ea typeface="宋體-簡" panose="02010800040101010101" charset="-122"/>
              </a:rPr>
              <a:t>实验目的</a:t>
            </a:r>
            <a:r>
              <a:rPr lang="en-US" altLang="zh-MO" sz="2400" dirty="0">
                <a:latin typeface="宋體-簡" panose="02010800040101010101" charset="-122"/>
                <a:ea typeface="宋體-簡" panose="02010800040101010101" charset="-122"/>
              </a:rPr>
              <a:t>/</a:t>
            </a:r>
            <a:endParaRPr lang="zh-MO" altLang="en-US" sz="2400" dirty="0"/>
          </a:p>
        </p:txBody>
      </p:sp>
      <p:sp>
        <p:nvSpPr>
          <p:cNvPr id="20" name="矩形 19"/>
          <p:cNvSpPr/>
          <p:nvPr/>
        </p:nvSpPr>
        <p:spPr>
          <a:xfrm>
            <a:off x="706995" y="5389468"/>
            <a:ext cx="1706880" cy="460375"/>
          </a:xfrm>
          <a:prstGeom prst="rect">
            <a:avLst/>
          </a:prstGeom>
        </p:spPr>
        <p:txBody>
          <a:bodyPr wrap="none">
            <a:spAutoFit/>
          </a:bodyPr>
          <a:lstStyle/>
          <a:p>
            <a:r>
              <a:rPr lang="en-US" altLang="zh-MO" sz="2400" dirty="0">
                <a:latin typeface="宋體-簡" panose="02010800040101010101" charset="-122"/>
                <a:ea typeface="宋體-簡" panose="02010800040101010101" charset="-122"/>
              </a:rPr>
              <a:t>/</a:t>
            </a:r>
            <a:r>
              <a:rPr lang="zh-MO" altLang="en-US" sz="2400" dirty="0">
                <a:latin typeface="宋體-簡" panose="02010800040101010101" charset="-122"/>
                <a:ea typeface="宋體-簡" panose="02010800040101010101" charset="-122"/>
              </a:rPr>
              <a:t>实验预期</a:t>
            </a:r>
            <a:r>
              <a:rPr lang="en-US" altLang="zh-MO" sz="2400" dirty="0">
                <a:latin typeface="宋體-簡" panose="02010800040101010101" charset="-122"/>
                <a:ea typeface="宋體-簡" panose="02010800040101010101" charset="-122"/>
              </a:rPr>
              <a:t>/</a:t>
            </a:r>
            <a:endParaRPr lang="zh-MO" altLang="en-US" sz="24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7"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实验方法</a:t>
            </a:r>
          </a:p>
        </p:txBody>
      </p:sp>
      <p:sp>
        <p:nvSpPr>
          <p:cNvPr id="3" name="文本占位符 2"/>
          <p:cNvSpPr>
            <a:spLocks noGrp="1"/>
          </p:cNvSpPr>
          <p:nvPr>
            <p:ph type="body" idx="1"/>
          </p:nvPr>
        </p:nvSpPr>
        <p:spPr/>
        <p:txBody>
          <a:bodyPr/>
          <a:lstStyle/>
          <a:p>
            <a:endParaRPr kumimoji="1" lang="zh-CN" altLang="en-US"/>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710" y="447188"/>
            <a:ext cx="10571998" cy="970450"/>
          </a:xfrm>
        </p:spPr>
        <p:txBody>
          <a:bodyPr/>
          <a:lstStyle/>
          <a:p>
            <a:r>
              <a:rPr kumimoji="1" lang="zh-TW" altLang="en-US" dirty="0"/>
              <a:t>实验方法  </a:t>
            </a:r>
            <a:r>
              <a:rPr kumimoji="1" lang="en-US" altLang="zh-TW" dirty="0"/>
              <a:t>——</a:t>
            </a:r>
            <a:r>
              <a:rPr kumimoji="1" lang="zh-TW" altLang="en-US" dirty="0"/>
              <a:t> </a:t>
            </a:r>
            <a:r>
              <a:rPr lang="zh-MO" altLang="en-US" dirty="0"/>
              <a:t>视觉材料</a:t>
            </a:r>
            <a:endParaRPr kumimoji="1" lang="zh-TW" altLang="zh-CN" dirty="0"/>
          </a:p>
        </p:txBody>
      </p:sp>
      <p:sp>
        <p:nvSpPr>
          <p:cNvPr id="14" name="圓角矩形 13"/>
          <p:cNvSpPr/>
          <p:nvPr/>
        </p:nvSpPr>
        <p:spPr>
          <a:xfrm>
            <a:off x="404966" y="2888401"/>
            <a:ext cx="3530481" cy="3367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MO" altLang="en-US"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白色注视点：</a:t>
            </a:r>
            <a:endParaRPr lang="en-US" altLang="zh-MO" sz="2000" dirty="0">
              <a:latin typeface="宋體-簡" panose="02010800040101010101" charset="-122"/>
              <a:ea typeface="宋體-簡" panose="02010800040101010101" charset="-122"/>
            </a:endParaRPr>
          </a:p>
          <a:p>
            <a:r>
              <a:rPr lang="zh-MO" altLang="en-US" sz="2000" dirty="0">
                <a:latin typeface="宋體-簡" panose="02010800040101010101" charset="-122"/>
                <a:ea typeface="宋體-簡" panose="02010800040101010101" charset="-122"/>
              </a:rPr>
              <a:t> </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中央呈现、半径＝</a:t>
            </a:r>
            <a:r>
              <a:rPr lang="en-US" altLang="zh-MO" sz="2000" dirty="0">
                <a:latin typeface="宋體-簡" panose="02010800040101010101" charset="-122"/>
                <a:ea typeface="宋體-簡" panose="02010800040101010101" charset="-122"/>
              </a:rPr>
              <a:t>0.5</a:t>
            </a:r>
            <a:r>
              <a:rPr lang="en-US" altLang="zh-MO" dirty="0"/>
              <a:t>°</a:t>
            </a:r>
            <a:endParaRPr lang="en-US" altLang="zh-MO" sz="2000" dirty="0">
              <a:latin typeface="宋體-簡" panose="02010800040101010101" charset="-122"/>
              <a:ea typeface="宋體-簡" panose="02010800040101010101" charset="-122"/>
            </a:endParaRPr>
          </a:p>
          <a:p>
            <a:r>
              <a:rPr lang="zh-MO" altLang="en-US"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正弦光栅</a:t>
            </a:r>
            <a:r>
              <a:rPr lang="en-US" altLang="zh-MO" sz="2000" dirty="0">
                <a:latin typeface="宋體-簡" panose="02010800040101010101" charset="-122"/>
                <a:ea typeface="宋體-簡" panose="02010800040101010101" charset="-122"/>
              </a:rPr>
              <a:t>(</a:t>
            </a:r>
            <a:r>
              <a:rPr lang="en-GB" altLang="zh-MO" sz="2000" dirty="0">
                <a:latin typeface="宋體-簡" panose="02010800040101010101" charset="-122"/>
                <a:ea typeface="宋體-簡" panose="02010800040101010101" charset="-122"/>
              </a:rPr>
              <a:t>grating)</a:t>
            </a:r>
            <a:r>
              <a:rPr lang="zh-MO" altLang="en-US" sz="2000" dirty="0">
                <a:latin typeface="宋體-簡" panose="02010800040101010101" charset="-122"/>
                <a:ea typeface="宋體-簡" panose="02010800040101010101" charset="-122"/>
              </a:rPr>
              <a:t>刺激：</a:t>
            </a:r>
            <a:endParaRPr lang="en-US" altLang="zh-MO" sz="2000" dirty="0">
              <a:latin typeface="宋體-簡" panose="02010800040101010101" charset="-122"/>
              <a:ea typeface="宋體-簡" panose="02010800040101010101" charset="-122"/>
            </a:endParaRPr>
          </a:p>
          <a:p>
            <a:r>
              <a:rPr lang="en-US" altLang="zh-TW"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注视点左右</a:t>
            </a:r>
            <a:r>
              <a:rPr lang="en-US" altLang="zh-MO" sz="2000" dirty="0">
                <a:latin typeface="宋體-簡" panose="02010800040101010101" charset="-122"/>
                <a:ea typeface="宋體-簡" panose="02010800040101010101" charset="-122"/>
              </a:rPr>
              <a:t>5°</a:t>
            </a:r>
            <a:r>
              <a:rPr lang="zh-MO" altLang="en-US" sz="2000" dirty="0">
                <a:latin typeface="宋體-簡" panose="02010800040101010101" charset="-122"/>
                <a:ea typeface="宋體-簡" panose="02010800040101010101" charset="-122"/>
              </a:rPr>
              <a:t>各有一个</a:t>
            </a:r>
            <a:endParaRPr lang="en-US" altLang="zh-MO" sz="2000" dirty="0">
              <a:latin typeface="宋體-簡" panose="02010800040101010101" charset="-122"/>
              <a:ea typeface="宋體-簡" panose="02010800040101010101" charset="-122"/>
            </a:endParaRPr>
          </a:p>
          <a:p>
            <a:pPr marL="285750" indent="-285750">
              <a:buFontTx/>
              <a:buChar char="-"/>
            </a:pPr>
            <a:r>
              <a:rPr lang="zh-MO" altLang="en-US" sz="2000" dirty="0">
                <a:latin typeface="宋體-簡" panose="02010800040101010101" charset="-122"/>
                <a:ea typeface="宋體-簡" panose="02010800040101010101" charset="-122"/>
              </a:rPr>
              <a:t>空间分辨率：</a:t>
            </a:r>
            <a:r>
              <a:rPr lang="en-US" altLang="zh-MO" sz="2000" dirty="0">
                <a:latin typeface="宋體-簡" panose="02010800040101010101" charset="-122"/>
                <a:ea typeface="宋體-簡" panose="02010800040101010101" charset="-122"/>
              </a:rPr>
              <a:t>1.4°/</a:t>
            </a:r>
            <a:r>
              <a:rPr lang="en-GB" altLang="zh-MO" sz="2000" dirty="0">
                <a:latin typeface="宋體-簡" panose="02010800040101010101" charset="-122"/>
                <a:ea typeface="宋體-簡" panose="02010800040101010101" charset="-122"/>
              </a:rPr>
              <a:t>cycle</a:t>
            </a:r>
            <a:endParaRPr lang="en-US" altLang="zh-MO" sz="2000" dirty="0">
              <a:latin typeface="宋體-簡" panose="02010800040101010101" charset="-122"/>
              <a:ea typeface="宋體-簡" panose="02010800040101010101" charset="-122"/>
            </a:endParaRPr>
          </a:p>
          <a:p>
            <a:pPr marL="285750" indent="-285750">
              <a:buFontTx/>
              <a:buChar char="-"/>
            </a:pPr>
            <a:r>
              <a:rPr lang="zh-MO" altLang="en-US" sz="2000" dirty="0">
                <a:latin typeface="宋體-簡" panose="02010800040101010101" charset="-122"/>
                <a:ea typeface="宋體-簡" panose="02010800040101010101" charset="-122"/>
              </a:rPr>
              <a:t>对比度</a:t>
            </a:r>
            <a:r>
              <a:rPr lang="en-US" altLang="zh-MO" sz="2000" dirty="0">
                <a:latin typeface="宋體-簡" panose="02010800040101010101" charset="-122"/>
                <a:ea typeface="宋體-簡" panose="02010800040101010101" charset="-122"/>
              </a:rPr>
              <a:t>(</a:t>
            </a:r>
            <a:r>
              <a:rPr lang="en-GB" altLang="zh-MO" sz="2000" dirty="0">
                <a:latin typeface="宋體-簡" panose="02010800040101010101" charset="-122"/>
                <a:ea typeface="宋體-簡" panose="02010800040101010101" charset="-122"/>
              </a:rPr>
              <a:t>contrast)</a:t>
            </a:r>
            <a:r>
              <a:rPr lang="zh-MO" altLang="en-US" sz="2000" dirty="0">
                <a:latin typeface="宋體-簡" panose="02010800040101010101" charset="-122"/>
                <a:ea typeface="宋體-簡" panose="02010800040101010101" charset="-122"/>
              </a:rPr>
              <a:t>：</a:t>
            </a:r>
            <a:r>
              <a:rPr lang="en-US" altLang="zh-MO" sz="2000" dirty="0">
                <a:latin typeface="宋體-簡" panose="02010800040101010101" charset="-122"/>
                <a:ea typeface="宋體-簡" panose="02010800040101010101" charset="-122"/>
              </a:rPr>
              <a:t>1</a:t>
            </a:r>
          </a:p>
          <a:p>
            <a:pPr marL="285750" indent="-285750">
              <a:buFontTx/>
              <a:buChar char="-"/>
            </a:pPr>
            <a:r>
              <a:rPr lang="zh-MO" altLang="en-US" sz="2000" dirty="0">
                <a:latin typeface="宋體-簡" panose="02010800040101010101" charset="-122"/>
                <a:ea typeface="宋體-簡" panose="02010800040101010101" charset="-122"/>
              </a:rPr>
              <a:t>半径＝</a:t>
            </a:r>
            <a:r>
              <a:rPr lang="en-US" altLang="zh-MO" sz="2000" dirty="0">
                <a:latin typeface="宋體-簡" panose="02010800040101010101" charset="-122"/>
                <a:ea typeface="宋體-簡" panose="02010800040101010101" charset="-122"/>
              </a:rPr>
              <a:t>2°</a:t>
            </a:r>
          </a:p>
          <a:p>
            <a:pPr marL="285750" indent="-285750">
              <a:buFontTx/>
              <a:buChar char="-"/>
            </a:pPr>
            <a:r>
              <a:rPr lang="zh-MO" altLang="en-US" sz="2000" dirty="0">
                <a:latin typeface="宋體-簡" panose="02010800040101010101" charset="-122"/>
                <a:ea typeface="宋體-簡" panose="02010800040101010101" charset="-122"/>
              </a:rPr>
              <a:t>漂移速度</a:t>
            </a:r>
            <a:r>
              <a:rPr lang="en-US" altLang="zh-MO" sz="2000" dirty="0">
                <a:latin typeface="宋體-簡" panose="02010800040101010101" charset="-122"/>
                <a:ea typeface="宋體-簡" panose="02010800040101010101" charset="-122"/>
              </a:rPr>
              <a:t>(</a:t>
            </a:r>
            <a:r>
              <a:rPr lang="en-GB" altLang="zh-MO" sz="2000" dirty="0">
                <a:latin typeface="宋體-簡" panose="02010800040101010101" charset="-122"/>
                <a:ea typeface="宋體-簡" panose="02010800040101010101" charset="-122"/>
              </a:rPr>
              <a:t>drifting rate)</a:t>
            </a:r>
            <a:r>
              <a:rPr lang="zh-MO" altLang="en-US" sz="2000" dirty="0">
                <a:latin typeface="宋體-簡" panose="02010800040101010101" charset="-122"/>
                <a:ea typeface="宋體-簡" panose="02010800040101010101" charset="-122"/>
              </a:rPr>
              <a:t>： </a:t>
            </a:r>
            <a:r>
              <a:rPr lang="en-US" altLang="zh-MO" sz="2000" dirty="0">
                <a:latin typeface="宋體-簡" panose="02010800040101010101" charset="-122"/>
                <a:ea typeface="宋體-簡" panose="02010800040101010101" charset="-122"/>
              </a:rPr>
              <a:t>0.7°/</a:t>
            </a:r>
            <a:r>
              <a:rPr lang="en-GB" altLang="zh-MO" sz="2000" dirty="0">
                <a:latin typeface="宋體-簡" panose="02010800040101010101" charset="-122"/>
                <a:ea typeface="宋體-簡" panose="02010800040101010101" charset="-122"/>
              </a:rPr>
              <a:t>s</a:t>
            </a:r>
            <a:endParaRPr lang="zh-MO" altLang="en-US" sz="2000" dirty="0">
              <a:latin typeface="宋體-簡" panose="02010800040101010101" charset="-122"/>
              <a:ea typeface="宋體-簡" panose="02010800040101010101" charset="-122"/>
            </a:endParaRPr>
          </a:p>
        </p:txBody>
      </p:sp>
      <p:pic>
        <p:nvPicPr>
          <p:cNvPr id="3" name="圖片 2"/>
          <p:cNvPicPr>
            <a:picLocks noChangeAspect="1"/>
          </p:cNvPicPr>
          <p:nvPr/>
        </p:nvPicPr>
        <p:blipFill>
          <a:blip r:embed="rId3"/>
          <a:stretch>
            <a:fillRect/>
          </a:stretch>
        </p:blipFill>
        <p:spPr>
          <a:xfrm>
            <a:off x="1115530" y="3762647"/>
            <a:ext cx="9978178" cy="2926293"/>
          </a:xfrm>
          <a:prstGeom prst="rect">
            <a:avLst/>
          </a:prstGeom>
        </p:spPr>
      </p:pic>
      <p:sp>
        <p:nvSpPr>
          <p:cNvPr id="8" name="圓角矩形 7"/>
          <p:cNvSpPr/>
          <p:nvPr/>
        </p:nvSpPr>
        <p:spPr>
          <a:xfrm>
            <a:off x="8256552" y="2888401"/>
            <a:ext cx="3530481" cy="3367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MO" altLang="en-US" sz="2000" dirty="0">
                <a:latin typeface="宋體-簡" panose="02010800040101010101" charset="-122"/>
                <a:ea typeface="宋體-簡" panose="02010800040101010101" charset="-122"/>
              </a:rPr>
              <a:t>◎</a:t>
            </a:r>
            <a:r>
              <a:rPr lang="en-US" altLang="zh-MO" sz="2000" dirty="0">
                <a:latin typeface="宋體-簡" panose="02010800040101010101" charset="-122"/>
                <a:ea typeface="宋體-簡" panose="02010800040101010101" charset="-122"/>
              </a:rPr>
              <a:t> </a:t>
            </a:r>
            <a:r>
              <a:rPr lang="zh-MO" altLang="en-US" sz="2000" kern="100" dirty="0">
                <a:latin typeface="宋體-簡" panose="02010800040101010101" charset="-122"/>
                <a:ea typeface="宋體-簡" panose="02010800040101010101" charset="-122"/>
                <a:cs typeface="Times New Roman" panose="02020503050405090304" pitchFamily="18" charset="0"/>
              </a:rPr>
              <a:t>闪光</a:t>
            </a:r>
            <a:r>
              <a:rPr lang="en-US" altLang="zh-MO" sz="2000" kern="100" dirty="0">
                <a:latin typeface="宋體-簡" panose="02010800040101010101" charset="-122"/>
                <a:ea typeface="宋體-簡" panose="02010800040101010101" charset="-122"/>
                <a:cs typeface="Times New Roman" panose="02020503050405090304" pitchFamily="18" charset="0"/>
              </a:rPr>
              <a:t>(</a:t>
            </a:r>
            <a:r>
              <a:rPr lang="en-GB" altLang="zh-MO" sz="2000" kern="100" dirty="0">
                <a:latin typeface="宋體-簡" panose="02010800040101010101" charset="-122"/>
                <a:ea typeface="宋體-簡" panose="02010800040101010101" charset="-122"/>
                <a:cs typeface="Times New Roman" panose="02020503050405090304" pitchFamily="18" charset="0"/>
              </a:rPr>
              <a:t>Flash)</a:t>
            </a:r>
            <a:r>
              <a:rPr lang="zh-TW" altLang="en-US" sz="2000" kern="100" dirty="0">
                <a:latin typeface="宋體-簡" panose="02010800040101010101" charset="-122"/>
                <a:ea typeface="宋體-簡" panose="02010800040101010101" charset="-122"/>
                <a:cs typeface="Times New Roman" panose="02020503050405090304" pitchFamily="18" charset="0"/>
              </a:rPr>
              <a:t>：</a:t>
            </a:r>
            <a:endParaRPr lang="en-US" altLang="zh-TW" sz="2000" kern="100" dirty="0">
              <a:latin typeface="宋體-簡" panose="02010800040101010101" charset="-122"/>
              <a:ea typeface="宋體-簡" panose="02010800040101010101" charset="-122"/>
              <a:cs typeface="Times New Roman" panose="02020503050405090304" pitchFamily="18" charset="0"/>
            </a:endParaRPr>
          </a:p>
          <a:p>
            <a:pPr marL="342900" indent="-342900" algn="just">
              <a:buFontTx/>
              <a:buChar char="-"/>
            </a:pPr>
            <a:r>
              <a:rPr lang="zh-MO" altLang="en-US" sz="2000" kern="100" dirty="0">
                <a:latin typeface="宋體-簡" panose="02010800040101010101" charset="-122"/>
                <a:ea typeface="宋體-簡" panose="02010800040101010101" charset="-122"/>
                <a:cs typeface="Times New Roman" panose="02020503050405090304" pitchFamily="18" charset="0"/>
              </a:rPr>
              <a:t>实验过程中光栅刺激图案周围可能会出现闪光</a:t>
            </a:r>
            <a:endParaRPr lang="en-US" altLang="zh-MO" sz="2000" kern="100" dirty="0">
              <a:latin typeface="宋體-簡" panose="02010800040101010101" charset="-122"/>
              <a:ea typeface="宋體-簡" panose="02010800040101010101" charset="-122"/>
              <a:cs typeface="Times New Roman" panose="02020503050405090304" pitchFamily="18" charset="0"/>
            </a:endParaRPr>
          </a:p>
          <a:p>
            <a:pPr marL="342900" indent="-342900" algn="just">
              <a:buFontTx/>
              <a:buChar char="-"/>
            </a:pPr>
            <a:r>
              <a:rPr lang="zh-MO" altLang="en-US" sz="2000" kern="100" dirty="0">
                <a:latin typeface="宋體-簡" panose="02010800040101010101" charset="-122"/>
                <a:ea typeface="宋體-簡" panose="02010800040101010101" charset="-122"/>
                <a:cs typeface="Times New Roman" panose="02020503050405090304" pitchFamily="18" charset="0"/>
              </a:rPr>
              <a:t>大小</a:t>
            </a:r>
            <a:r>
              <a:rPr lang="en-US" altLang="zh-MO" sz="2000" kern="100" dirty="0">
                <a:latin typeface="宋體-簡" panose="02010800040101010101" charset="-122"/>
                <a:ea typeface="宋體-簡" panose="02010800040101010101" charset="-122"/>
                <a:cs typeface="Times New Roman" panose="02020503050405090304" pitchFamily="18" charset="0"/>
              </a:rPr>
              <a:t>=0.5°</a:t>
            </a:r>
          </a:p>
          <a:p>
            <a:pPr marL="342900" indent="-342900" algn="just">
              <a:buFontTx/>
              <a:buChar char="-"/>
            </a:pPr>
            <a:r>
              <a:rPr lang="zh-MO" altLang="en-US" sz="2000" kern="100" dirty="0">
                <a:latin typeface="宋體-簡" panose="02010800040101010101" charset="-122"/>
                <a:ea typeface="宋體-簡" panose="02010800040101010101" charset="-122"/>
                <a:cs typeface="Times New Roman" panose="02020503050405090304" pitchFamily="18" charset="0"/>
              </a:rPr>
              <a:t>白色圆斑</a:t>
            </a:r>
            <a:endParaRPr lang="zh-MO" altLang="en-US" sz="1600" kern="100" dirty="0">
              <a:latin typeface="宋體-簡" panose="02010800040101010101" charset="-122"/>
              <a:ea typeface="宋體-簡" panose="02010800040101010101" charset="-122"/>
              <a:cs typeface="Times New Roman" panose="02020503050405090304" pitchFamily="18" charset="0"/>
            </a:endParaRPr>
          </a:p>
        </p:txBody>
      </p:sp>
      <p:sp>
        <p:nvSpPr>
          <p:cNvPr id="9" name="圓角矩形 8"/>
          <p:cNvSpPr/>
          <p:nvPr/>
        </p:nvSpPr>
        <p:spPr>
          <a:xfrm>
            <a:off x="4330759" y="2896970"/>
            <a:ext cx="3530481" cy="3367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MO" altLang="en-US"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目标刺激</a:t>
            </a:r>
            <a:r>
              <a:rPr lang="en-US" altLang="zh-MO" sz="2000" dirty="0">
                <a:latin typeface="宋體-簡" panose="02010800040101010101" charset="-122"/>
                <a:ea typeface="宋體-簡" panose="02010800040101010101" charset="-122"/>
              </a:rPr>
              <a:t>(</a:t>
            </a:r>
            <a:r>
              <a:rPr lang="en-GB" altLang="zh-MO" sz="2000" dirty="0">
                <a:latin typeface="宋體-簡" panose="02010800040101010101" charset="-122"/>
                <a:ea typeface="宋體-簡" panose="02010800040101010101" charset="-122"/>
              </a:rPr>
              <a:t>Target)</a:t>
            </a:r>
            <a:r>
              <a:rPr lang="zh-TW" altLang="en-US" sz="2000" dirty="0">
                <a:latin typeface="宋體-簡" panose="02010800040101010101" charset="-122"/>
                <a:ea typeface="宋體-簡" panose="02010800040101010101" charset="-122"/>
              </a:rPr>
              <a:t>：</a:t>
            </a:r>
            <a:endParaRPr lang="en-US" altLang="zh-TW" sz="2000" dirty="0">
              <a:latin typeface="宋體-簡" panose="02010800040101010101" charset="-122"/>
              <a:ea typeface="宋體-簡" panose="02010800040101010101" charset="-122"/>
            </a:endParaRPr>
          </a:p>
          <a:p>
            <a:pPr marL="285750" indent="-285750">
              <a:buFontTx/>
              <a:buChar char="-"/>
            </a:pPr>
            <a:r>
              <a:rPr lang="zh-MO" altLang="en-US" sz="2000" dirty="0">
                <a:latin typeface="宋體-簡" panose="02010800040101010101" charset="-122"/>
                <a:ea typeface="宋體-簡" panose="02010800040101010101" charset="-122"/>
              </a:rPr>
              <a:t>光栅刺激上的灰点</a:t>
            </a:r>
            <a:endParaRPr lang="en-US" altLang="zh-MO" sz="2000" dirty="0">
              <a:latin typeface="宋體-簡" panose="02010800040101010101" charset="-122"/>
              <a:ea typeface="宋體-簡" panose="02010800040101010101" charset="-122"/>
            </a:endParaRPr>
          </a:p>
          <a:p>
            <a:pPr marL="285750" indent="-285750">
              <a:buFontTx/>
              <a:buChar char="-"/>
            </a:pPr>
            <a:r>
              <a:rPr lang="zh-MO" altLang="en-US" sz="2000" dirty="0">
                <a:latin typeface="宋體-簡" panose="02010800040101010101" charset="-122"/>
                <a:ea typeface="宋體-簡" panose="02010800040101010101" charset="-122"/>
              </a:rPr>
              <a:t>半径＝</a:t>
            </a:r>
            <a:r>
              <a:rPr lang="en-US" altLang="zh-MO" sz="2000" dirty="0">
                <a:latin typeface="宋體-簡" panose="02010800040101010101" charset="-122"/>
                <a:ea typeface="宋體-簡" panose="02010800040101010101" charset="-122"/>
              </a:rPr>
              <a:t>0.5°</a:t>
            </a:r>
          </a:p>
          <a:p>
            <a:pPr marL="285750" indent="-285750">
              <a:buFontTx/>
              <a:buChar char="-"/>
            </a:pPr>
            <a:r>
              <a:rPr lang="zh-MO" altLang="en-US" sz="2000" dirty="0">
                <a:latin typeface="宋體-簡" panose="02010800040101010101" charset="-122"/>
                <a:ea typeface="宋體-簡" panose="02010800040101010101" charset="-122"/>
              </a:rPr>
              <a:t>随机出现在光栅的任意位置</a:t>
            </a:r>
            <a:endParaRPr lang="en-US" altLang="zh-MO" sz="2000" dirty="0">
              <a:latin typeface="宋體-簡" panose="02010800040101010101" charset="-122"/>
              <a:ea typeface="宋體-簡" panose="02010800040101010101" charset="-122"/>
            </a:endParaRPr>
          </a:p>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熟悉阶段外：对比度根</a:t>
            </a:r>
            <a:r>
              <a:rPr lang="zh-TW" altLang="en-US" sz="2000" dirty="0">
                <a:latin typeface="宋體-簡" panose="02010800040101010101" charset="-122"/>
                <a:ea typeface="宋體-簡" panose="02010800040101010101" charset="-122"/>
              </a:rPr>
              <a:t> </a:t>
            </a:r>
            <a:endParaRPr lang="en-US" altLang="zh-TW" sz="2000" dirty="0">
              <a:latin typeface="宋體-簡" panose="02010800040101010101" charset="-122"/>
              <a:ea typeface="宋體-簡" panose="02010800040101010101" charset="-122"/>
            </a:endParaRPr>
          </a:p>
          <a:p>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据被试阈限进行调整</a:t>
            </a:r>
            <a:endParaRPr lang="en-US" altLang="zh-MO" sz="2000" dirty="0">
              <a:latin typeface="宋體-簡" panose="02010800040101010101" charset="-122"/>
              <a:ea typeface="宋體-簡" panose="02010800040101010101" charset="-122"/>
            </a:endParaRPr>
          </a:p>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熟悉阶段：</a:t>
            </a:r>
            <a:endParaRPr lang="en-US" altLang="zh-MO" sz="2000" dirty="0">
              <a:latin typeface="宋體-簡" panose="02010800040101010101" charset="-122"/>
              <a:ea typeface="宋體-簡" panose="02010800040101010101" charset="-122"/>
            </a:endParaRPr>
          </a:p>
          <a:p>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灰点对比度＝</a:t>
            </a:r>
            <a:r>
              <a:rPr lang="en-US" altLang="zh-MO" sz="2000" dirty="0">
                <a:latin typeface="宋體-簡" panose="02010800040101010101" charset="-122"/>
                <a:ea typeface="宋體-簡" panose="02010800040101010101" charset="-122"/>
              </a:rPr>
              <a:t>1</a:t>
            </a:r>
            <a:endParaRPr lang="zh-MO" altLang="en-US" sz="2000" dirty="0">
              <a:latin typeface="宋體-簡" panose="02010800040101010101" charset="-122"/>
              <a:ea typeface="宋體-簡" panose="02010800040101010101" charset="-122"/>
            </a:endParaRPr>
          </a:p>
        </p:txBody>
      </p:sp>
      <p:sp>
        <p:nvSpPr>
          <p:cNvPr id="7" name="矩形 6"/>
          <p:cNvSpPr/>
          <p:nvPr/>
        </p:nvSpPr>
        <p:spPr>
          <a:xfrm>
            <a:off x="-1007675" y="2083549"/>
            <a:ext cx="6096000" cy="706755"/>
          </a:xfrm>
          <a:prstGeom prst="rect">
            <a:avLst/>
          </a:prstGeom>
        </p:spPr>
        <p:txBody>
          <a:bodyPr>
            <a:spAutoFit/>
          </a:bodyPr>
          <a:lstStyle/>
          <a:p>
            <a:pPr algn="ctr"/>
            <a:r>
              <a:rPr lang="zh-MO" altLang="en-US" sz="2000" b="1" dirty="0">
                <a:latin typeface="宋體-簡" panose="02010800040101010101" charset="-122"/>
                <a:ea typeface="宋體-簡" panose="02010800040101010101" charset="-122"/>
              </a:rPr>
              <a:t>图</a:t>
            </a:r>
            <a:r>
              <a:rPr lang="en-US" altLang="zh-MO" sz="2000" b="1" dirty="0">
                <a:latin typeface="宋體-簡" panose="02010800040101010101" charset="-122"/>
                <a:ea typeface="宋體-簡" panose="02010800040101010101" charset="-122"/>
              </a:rPr>
              <a:t>A</a:t>
            </a:r>
            <a:r>
              <a:rPr lang="zh-TW" altLang="en-US" sz="2000" b="1" dirty="0">
                <a:latin typeface="宋體-簡" panose="02010800040101010101" charset="-122"/>
                <a:ea typeface="宋體-簡" panose="02010800040101010101" charset="-122"/>
              </a:rPr>
              <a:t> 左</a:t>
            </a:r>
            <a:endParaRPr lang="en-US" altLang="zh-MO" sz="2000" b="1" dirty="0">
              <a:latin typeface="宋體-簡" panose="02010800040101010101" charset="-122"/>
              <a:ea typeface="宋體-簡" panose="02010800040101010101" charset="-122"/>
            </a:endParaRPr>
          </a:p>
          <a:p>
            <a:pPr algn="ctr"/>
            <a:r>
              <a:rPr lang="zh-MO" altLang="en-US" sz="2000" b="1" i="1" u="sng" dirty="0">
                <a:latin typeface="宋體-簡" panose="02010800040101010101" charset="-122"/>
                <a:ea typeface="宋體-簡" panose="02010800040101010101" charset="-122"/>
              </a:rPr>
              <a:t>中央注视点</a:t>
            </a:r>
            <a:r>
              <a:rPr lang="zh-MO" altLang="en-US" sz="2000" b="1" dirty="0">
                <a:latin typeface="宋體-簡" panose="02010800040101010101" charset="-122"/>
                <a:ea typeface="宋體-簡" panose="02010800040101010101" charset="-122"/>
              </a:rPr>
              <a:t>、</a:t>
            </a:r>
            <a:r>
              <a:rPr lang="zh-MO" altLang="en-US" sz="2000" b="1" i="1" u="sng" dirty="0">
                <a:latin typeface="宋體-簡" panose="02010800040101010101" charset="-122"/>
                <a:ea typeface="宋體-簡" panose="02010800040101010101" charset="-122"/>
              </a:rPr>
              <a:t>光栅刺激</a:t>
            </a:r>
            <a:endParaRPr lang="en-US" altLang="zh-MO" b="1" dirty="0">
              <a:latin typeface="宋體-簡" panose="02010800040101010101" charset="-122"/>
              <a:ea typeface="宋體-簡" panose="02010800040101010101" charset="-122"/>
            </a:endParaRPr>
          </a:p>
        </p:txBody>
      </p:sp>
      <p:sp>
        <p:nvSpPr>
          <p:cNvPr id="10" name="矩形 9"/>
          <p:cNvSpPr/>
          <p:nvPr/>
        </p:nvSpPr>
        <p:spPr>
          <a:xfrm>
            <a:off x="3048000" y="2089756"/>
            <a:ext cx="6096000" cy="706755"/>
          </a:xfrm>
          <a:prstGeom prst="rect">
            <a:avLst/>
          </a:prstGeom>
        </p:spPr>
        <p:txBody>
          <a:bodyPr>
            <a:spAutoFit/>
          </a:bodyPr>
          <a:lstStyle/>
          <a:p>
            <a:pPr algn="ctr"/>
            <a:r>
              <a:rPr lang="zh-MO" altLang="en-US" sz="2000" dirty="0">
                <a:latin typeface="宋體-簡" panose="02010800040101010101" charset="-122"/>
                <a:ea typeface="宋體-簡" panose="02010800040101010101" charset="-122"/>
              </a:rPr>
              <a:t>图</a:t>
            </a:r>
            <a:r>
              <a:rPr lang="en-US" altLang="zh-MO" sz="2000" dirty="0">
                <a:latin typeface="宋體-簡" panose="02010800040101010101" charset="-122"/>
                <a:ea typeface="宋體-簡" panose="02010800040101010101" charset="-122"/>
              </a:rPr>
              <a:t>A</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右</a:t>
            </a:r>
            <a:endParaRPr lang="en-US" altLang="zh-MO" sz="2000" dirty="0">
              <a:latin typeface="宋體-簡" panose="02010800040101010101" charset="-122"/>
              <a:ea typeface="宋體-簡" panose="02010800040101010101" charset="-122"/>
            </a:endParaRPr>
          </a:p>
          <a:p>
            <a:pPr algn="ctr"/>
            <a:r>
              <a:rPr lang="zh-MO" altLang="en-US" sz="2000" b="1" i="1" u="sng" dirty="0">
                <a:latin typeface="宋體-簡" panose="02010800040101010101" charset="-122"/>
                <a:ea typeface="宋體-簡" panose="02010800040101010101" charset="-122"/>
              </a:rPr>
              <a:t>目标刺激</a:t>
            </a:r>
            <a:r>
              <a:rPr lang="zh-TW" altLang="en-US" sz="2000" b="1" i="1" u="sng" dirty="0">
                <a:latin typeface="宋體-簡" panose="02010800040101010101" charset="-122"/>
                <a:ea typeface="宋體-簡" panose="02010800040101010101" charset="-122"/>
              </a:rPr>
              <a:t> </a:t>
            </a:r>
            <a:r>
              <a:rPr lang="en-US" altLang="zh-TW" sz="2000" b="1" i="1" u="sng" dirty="0">
                <a:latin typeface="宋體-簡" panose="02010800040101010101" charset="-122"/>
                <a:ea typeface="宋體-簡" panose="02010800040101010101" charset="-122"/>
              </a:rPr>
              <a:t>(</a:t>
            </a:r>
            <a:r>
              <a:rPr lang="zh-MO" altLang="en-US" sz="2000" b="1" dirty="0">
                <a:latin typeface="宋體-簡" panose="02010800040101010101" charset="-122"/>
                <a:ea typeface="宋體-簡" panose="02010800040101010101" charset="-122"/>
              </a:rPr>
              <a:t>落在光栅刺激上</a:t>
            </a:r>
            <a:r>
              <a:rPr lang="en-US" altLang="zh-MO" sz="2000" b="1" dirty="0">
                <a:latin typeface="宋體-簡" panose="02010800040101010101" charset="-122"/>
                <a:ea typeface="宋體-簡" panose="02010800040101010101" charset="-122"/>
              </a:rPr>
              <a:t>)</a:t>
            </a:r>
            <a:endParaRPr lang="zh-MO" altLang="en-US" sz="2000" i="1" u="sng" dirty="0">
              <a:latin typeface="宋體-簡" panose="02010800040101010101" charset="-122"/>
              <a:ea typeface="宋體-簡" panose="02010800040101010101" charset="-122"/>
            </a:endParaRPr>
          </a:p>
        </p:txBody>
      </p:sp>
      <p:sp>
        <p:nvSpPr>
          <p:cNvPr id="12" name="矩形 11"/>
          <p:cNvSpPr/>
          <p:nvPr/>
        </p:nvSpPr>
        <p:spPr>
          <a:xfrm>
            <a:off x="6995149" y="2083549"/>
            <a:ext cx="6096000" cy="675640"/>
          </a:xfrm>
          <a:prstGeom prst="rect">
            <a:avLst/>
          </a:prstGeom>
        </p:spPr>
        <p:txBody>
          <a:bodyPr>
            <a:spAutoFit/>
          </a:bodyPr>
          <a:lstStyle/>
          <a:p>
            <a:pPr algn="ctr"/>
            <a:r>
              <a:rPr lang="zh-MO" altLang="en-US" sz="2000" dirty="0">
                <a:latin typeface="宋體-簡" panose="02010800040101010101" charset="-122"/>
                <a:ea typeface="宋體-簡" panose="02010800040101010101" charset="-122"/>
              </a:rPr>
              <a:t>图</a:t>
            </a:r>
            <a:r>
              <a:rPr lang="en-US" altLang="zh-MO" sz="2000" dirty="0">
                <a:latin typeface="宋體-簡" panose="02010800040101010101" charset="-122"/>
                <a:ea typeface="宋體-簡" panose="02010800040101010101" charset="-122"/>
              </a:rPr>
              <a:t>B</a:t>
            </a:r>
          </a:p>
          <a:p>
            <a:pPr algn="ctr"/>
            <a:r>
              <a:rPr lang="zh-MO" altLang="en-US" b="1" dirty="0">
                <a:latin typeface="宋體-簡" panose="02010800040101010101" charset="-122"/>
                <a:ea typeface="宋體-簡" panose="02010800040101010101" charset="-122"/>
              </a:rPr>
              <a:t>光栅刺激和其</a:t>
            </a:r>
            <a:r>
              <a:rPr lang="zh-MO" altLang="en-US" b="1" i="1" u="sng" dirty="0">
                <a:latin typeface="宋體-簡" panose="02010800040101010101" charset="-122"/>
                <a:ea typeface="宋體-簡" panose="02010800040101010101" charset="-122"/>
              </a:rPr>
              <a:t>周围的闪光</a:t>
            </a:r>
            <a:endParaRPr lang="zh-MO" altLang="en-US" i="1" u="sng" dirty="0">
              <a:latin typeface="宋體-簡" panose="02010800040101010101" charset="-122"/>
              <a:ea typeface="宋體-簡" panose="02010800040101010101"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2.96296E-6 L 0.00052 -0.53218 " pathEditMode="relative" rAng="0" ptsTypes="AA">
                                      <p:cBhvr>
                                        <p:cTn id="6" dur="2000" fill="hold"/>
                                        <p:tgtEl>
                                          <p:spTgt spid="3"/>
                                        </p:tgtEl>
                                        <p:attrNameLst>
                                          <p:attrName>ppt_x</p:attrName>
                                          <p:attrName>ppt_y</p:attrName>
                                        </p:attrNameLst>
                                      </p:cBhvr>
                                      <p:rCtr x="26" y="-2662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9" grpId="0" animBg="1"/>
      <p:bldP spid="7" grpId="0"/>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710" y="447188"/>
            <a:ext cx="10571998" cy="970450"/>
          </a:xfrm>
        </p:spPr>
        <p:txBody>
          <a:bodyPr/>
          <a:lstStyle/>
          <a:p>
            <a:r>
              <a:rPr kumimoji="1" lang="zh-TW" altLang="en-US" dirty="0"/>
              <a:t>实验方法 </a:t>
            </a:r>
            <a:r>
              <a:rPr kumimoji="1" lang="en-US" altLang="zh-TW" dirty="0"/>
              <a:t>——</a:t>
            </a:r>
            <a:r>
              <a:rPr kumimoji="1" lang="zh-TW" altLang="en-US" dirty="0"/>
              <a:t> </a:t>
            </a:r>
            <a:r>
              <a:rPr kumimoji="1" lang="zh-MO" altLang="en-US" dirty="0"/>
              <a:t>程序</a:t>
            </a:r>
            <a:endParaRPr kumimoji="1" lang="zh-TW" altLang="zh-CN" dirty="0"/>
          </a:p>
        </p:txBody>
      </p:sp>
      <p:sp>
        <p:nvSpPr>
          <p:cNvPr id="3" name="矩形 2"/>
          <p:cNvSpPr/>
          <p:nvPr/>
        </p:nvSpPr>
        <p:spPr>
          <a:xfrm>
            <a:off x="291435" y="3551465"/>
            <a:ext cx="3535680" cy="768350"/>
          </a:xfrm>
          <a:prstGeom prst="rect">
            <a:avLst/>
          </a:prstGeom>
        </p:spPr>
        <p:txBody>
          <a:bodyPr wrap="none">
            <a:spAutoFit/>
          </a:bodyPr>
          <a:lstStyle/>
          <a:p>
            <a:pPr algn="just"/>
            <a:r>
              <a:rPr lang="zh-MO" altLang="en-US" sz="4400" dirty="0">
                <a:latin typeface="宋體-簡" panose="02010800040101010101" charset="-122"/>
                <a:ea typeface="宋體-簡" panose="02010800040101010101" charset="-122"/>
              </a:rPr>
              <a:t>阈值</a:t>
            </a:r>
            <a:r>
              <a:rPr lang="zh-MO" altLang="en-US" sz="4400" kern="100" dirty="0">
                <a:latin typeface="宋體-簡" panose="02010800040101010101" charset="-122"/>
                <a:ea typeface="宋體-簡" panose="02010800040101010101" charset="-122"/>
                <a:cs typeface="Times New Roman" panose="02020503050405090304" pitchFamily="18" charset="0"/>
              </a:rPr>
              <a:t>测量阶段</a:t>
            </a:r>
            <a:endParaRPr lang="zh-MO" altLang="en-US" sz="3600" kern="100" dirty="0">
              <a:effectLst/>
              <a:latin typeface="宋體-簡" panose="02010800040101010101" charset="-122"/>
              <a:ea typeface="宋體-簡" panose="02010800040101010101" charset="-122"/>
              <a:cs typeface="Times New Roman" panose="02020503050405090304" pitchFamily="18" charset="0"/>
            </a:endParaRPr>
          </a:p>
        </p:txBody>
      </p:sp>
      <p:sp>
        <p:nvSpPr>
          <p:cNvPr id="4" name="向右箭號 3"/>
          <p:cNvSpPr/>
          <p:nvPr/>
        </p:nvSpPr>
        <p:spPr>
          <a:xfrm>
            <a:off x="4064540" y="3613313"/>
            <a:ext cx="1240972" cy="645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MO" altLang="en-US"/>
          </a:p>
        </p:txBody>
      </p:sp>
      <p:sp>
        <p:nvSpPr>
          <p:cNvPr id="6" name="矩形 5"/>
          <p:cNvSpPr/>
          <p:nvPr/>
        </p:nvSpPr>
        <p:spPr>
          <a:xfrm>
            <a:off x="5412823" y="3551465"/>
            <a:ext cx="2418080" cy="768350"/>
          </a:xfrm>
          <a:prstGeom prst="rect">
            <a:avLst/>
          </a:prstGeom>
        </p:spPr>
        <p:txBody>
          <a:bodyPr wrap="none">
            <a:spAutoFit/>
          </a:bodyPr>
          <a:lstStyle/>
          <a:p>
            <a:r>
              <a:rPr lang="zh-MO" altLang="en-US" sz="4400" kern="100" dirty="0">
                <a:latin typeface="宋體-簡" panose="02010800040101010101" charset="-122"/>
                <a:ea typeface="宋體-簡" panose="02010800040101010101" charset="-122"/>
                <a:cs typeface="Times New Roman" panose="02020503050405090304" pitchFamily="18" charset="0"/>
              </a:rPr>
              <a:t>前测阶段</a:t>
            </a:r>
            <a:endParaRPr lang="zh-MO" altLang="en-US" sz="4400" dirty="0"/>
          </a:p>
        </p:txBody>
      </p:sp>
      <p:sp>
        <p:nvSpPr>
          <p:cNvPr id="7" name="矩形 6"/>
          <p:cNvSpPr/>
          <p:nvPr/>
        </p:nvSpPr>
        <p:spPr>
          <a:xfrm>
            <a:off x="9310111" y="3551464"/>
            <a:ext cx="2418080" cy="768350"/>
          </a:xfrm>
          <a:prstGeom prst="rect">
            <a:avLst/>
          </a:prstGeom>
        </p:spPr>
        <p:txBody>
          <a:bodyPr wrap="none">
            <a:spAutoFit/>
          </a:bodyPr>
          <a:lstStyle/>
          <a:p>
            <a:r>
              <a:rPr lang="zh-MO" altLang="en-US" sz="4400" kern="100" dirty="0">
                <a:latin typeface="宋體-簡" panose="02010800040101010101" charset="-122"/>
                <a:ea typeface="宋體-簡" panose="02010800040101010101" charset="-122"/>
                <a:cs typeface="Times New Roman" panose="02020503050405090304" pitchFamily="18" charset="0"/>
              </a:rPr>
              <a:t>后测阶段</a:t>
            </a:r>
            <a:endParaRPr lang="zh-MO" altLang="en-US" sz="4400" dirty="0"/>
          </a:p>
        </p:txBody>
      </p:sp>
      <p:sp>
        <p:nvSpPr>
          <p:cNvPr id="9" name="向右箭號 8"/>
          <p:cNvSpPr/>
          <p:nvPr/>
        </p:nvSpPr>
        <p:spPr>
          <a:xfrm>
            <a:off x="7961828" y="3613313"/>
            <a:ext cx="1240972" cy="645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MO"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p:bldP spid="7"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圓角矩形 13"/>
          <p:cNvSpPr/>
          <p:nvPr/>
        </p:nvSpPr>
        <p:spPr>
          <a:xfrm>
            <a:off x="244124" y="1875405"/>
            <a:ext cx="3828767" cy="4227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MO" altLang="en-US" sz="2000" b="1" dirty="0">
                <a:latin typeface="宋體-簡" panose="02010800040101010101" charset="-122"/>
                <a:ea typeface="宋體-簡" panose="02010800040101010101" charset="-122"/>
              </a:rPr>
              <a:t>◎</a:t>
            </a:r>
            <a:r>
              <a:rPr lang="zh-TW" altLang="en-US" sz="2000" b="1" dirty="0">
                <a:latin typeface="宋體-簡" panose="02010800040101010101" charset="-122"/>
                <a:ea typeface="宋體-簡" panose="02010800040101010101" charset="-122"/>
              </a:rPr>
              <a:t> </a:t>
            </a:r>
            <a:r>
              <a:rPr lang="zh-TW" altLang="en-US" sz="2000" b="1" i="1" u="sng" dirty="0">
                <a:latin typeface="宋體-簡" panose="02010800040101010101" charset="-122"/>
                <a:ea typeface="宋體-簡" panose="02010800040101010101" charset="-122"/>
              </a:rPr>
              <a:t>对比度阈限</a:t>
            </a:r>
            <a:endParaRPr lang="en-US" altLang="zh-MO" sz="2000" b="1" i="1" u="sng" dirty="0">
              <a:latin typeface="宋體-簡" panose="02010800040101010101" charset="-122"/>
              <a:ea typeface="宋體-簡" panose="02010800040101010101" charset="-122"/>
            </a:endParaRPr>
          </a:p>
          <a:p>
            <a:r>
              <a:rPr lang="zh-MO" altLang="en-US" sz="2000" b="1" dirty="0">
                <a:latin typeface="宋體-簡" panose="02010800040101010101" charset="-122"/>
                <a:ea typeface="宋體-簡" panose="02010800040101010101" charset="-122"/>
              </a:rPr>
              <a:t>◎</a:t>
            </a:r>
            <a:r>
              <a:rPr lang="zh-TW" altLang="en-US" sz="2000" b="1" dirty="0">
                <a:latin typeface="宋體-簡" panose="02010800040101010101" charset="-122"/>
                <a:ea typeface="宋體-簡" panose="02010800040101010101" charset="-122"/>
              </a:rPr>
              <a:t> </a:t>
            </a:r>
            <a:r>
              <a:rPr lang="zh-MO" altLang="en-US" sz="2000" b="1" i="1" u="sng" dirty="0">
                <a:latin typeface="宋體-簡" panose="02010800040101010101" charset="-122"/>
                <a:ea typeface="宋體-簡" panose="02010800040101010101" charset="-122"/>
              </a:rPr>
              <a:t>一下一上</a:t>
            </a:r>
            <a:r>
              <a:rPr lang="zh-MO" altLang="en-US" sz="2000" b="1" dirty="0">
                <a:latin typeface="宋體-簡" panose="02010800040101010101" charset="-122"/>
                <a:ea typeface="宋體-簡" panose="02010800040101010101" charset="-122"/>
              </a:rPr>
              <a:t>的</a:t>
            </a:r>
            <a:r>
              <a:rPr lang="zh-MO" altLang="en-US" sz="2000" b="1" i="1" u="sng" dirty="0">
                <a:latin typeface="宋體-簡" panose="02010800040101010101" charset="-122"/>
                <a:ea typeface="宋體-簡" panose="02010800040101010101" charset="-122"/>
              </a:rPr>
              <a:t>阶梯法</a:t>
            </a:r>
            <a:endParaRPr lang="en-US" altLang="zh-MO" sz="2000" b="1" i="1" u="sng" dirty="0">
              <a:latin typeface="宋體-簡" panose="02010800040101010101" charset="-122"/>
              <a:ea typeface="宋體-簡" panose="02010800040101010101" charset="-122"/>
            </a:endParaRPr>
          </a:p>
          <a:p>
            <a:r>
              <a:rPr lang="zh-MO" altLang="en-US" sz="2000" b="1" dirty="0">
                <a:latin typeface="宋體-簡" panose="02010800040101010101" charset="-122"/>
                <a:ea typeface="宋體-簡" panose="02010800040101010101" charset="-122"/>
              </a:rPr>
              <a:t>◎</a:t>
            </a:r>
            <a:r>
              <a:rPr lang="zh-TW" altLang="en-US" sz="2000" b="1" dirty="0">
                <a:latin typeface="宋體-簡" panose="02010800040101010101" charset="-122"/>
                <a:ea typeface="宋體-簡" panose="02010800040101010101" charset="-122"/>
              </a:rPr>
              <a:t> 判断灰点在左</a:t>
            </a:r>
            <a:r>
              <a:rPr lang="en-US" altLang="zh-TW" sz="2000" b="1" dirty="0">
                <a:latin typeface="宋體-簡" panose="02010800040101010101" charset="-122"/>
                <a:ea typeface="宋體-簡" panose="02010800040101010101" charset="-122"/>
              </a:rPr>
              <a:t>/</a:t>
            </a:r>
            <a:r>
              <a:rPr lang="zh-TW" altLang="en-US" sz="2000" b="1" dirty="0">
                <a:latin typeface="宋體-簡" panose="02010800040101010101" charset="-122"/>
                <a:ea typeface="宋體-簡" panose="02010800040101010101" charset="-122"/>
              </a:rPr>
              <a:t>右视野</a:t>
            </a:r>
            <a:endParaRPr lang="en-US" altLang="zh-MO" sz="2000" b="1" dirty="0">
              <a:latin typeface="宋體-簡" panose="02010800040101010101" charset="-122"/>
              <a:ea typeface="宋體-簡" panose="02010800040101010101" charset="-122"/>
            </a:endParaRPr>
          </a:p>
          <a:p>
            <a:r>
              <a:rPr lang="zh-MO" altLang="en-US" sz="2000" b="1" dirty="0">
                <a:latin typeface="宋體-簡" panose="02010800040101010101" charset="-122"/>
                <a:ea typeface="宋體-簡" panose="02010800040101010101" charset="-122"/>
              </a:rPr>
              <a:t>◎目标刺激起始对比度＝</a:t>
            </a:r>
            <a:r>
              <a:rPr lang="en-US" altLang="zh-MO" sz="2000" b="1" dirty="0">
                <a:latin typeface="宋體-簡" panose="02010800040101010101" charset="-122"/>
                <a:ea typeface="宋體-簡" panose="02010800040101010101" charset="-122"/>
              </a:rPr>
              <a:t>0.8</a:t>
            </a:r>
          </a:p>
          <a:p>
            <a:r>
              <a:rPr lang="zh-MO" altLang="en-US" sz="2000" b="1" dirty="0">
                <a:latin typeface="宋體-簡" panose="02010800040101010101" charset="-122"/>
                <a:ea typeface="宋體-簡" panose="02010800040101010101" charset="-122"/>
              </a:rPr>
              <a:t>◎</a:t>
            </a:r>
            <a:r>
              <a:rPr lang="zh-TW" altLang="en-US" sz="2000" b="1" dirty="0">
                <a:latin typeface="宋體-簡" panose="02010800040101010101" charset="-122"/>
                <a:ea typeface="宋體-簡" panose="02010800040101010101" charset="-122"/>
              </a:rPr>
              <a:t> </a:t>
            </a:r>
            <a:r>
              <a:rPr lang="zh-MO" altLang="en-US" sz="2000" b="1" dirty="0">
                <a:latin typeface="宋體-簡" panose="02010800040101010101" charset="-122"/>
                <a:ea typeface="宋體-簡" panose="02010800040101010101" charset="-122"/>
              </a:rPr>
              <a:t>正确*</a:t>
            </a:r>
            <a:r>
              <a:rPr lang="en-US" altLang="zh-MO" sz="2000" b="1" dirty="0">
                <a:latin typeface="宋體-簡" panose="02010800040101010101" charset="-122"/>
                <a:ea typeface="宋體-簡" panose="02010800040101010101" charset="-122"/>
              </a:rPr>
              <a:t>1→</a:t>
            </a:r>
            <a:r>
              <a:rPr lang="zh-TW" altLang="en-US" sz="2000" b="1" dirty="0">
                <a:latin typeface="宋體-簡" panose="02010800040101010101" charset="-122"/>
                <a:ea typeface="宋體-簡" panose="02010800040101010101" charset="-122"/>
              </a:rPr>
              <a:t>下降</a:t>
            </a:r>
            <a:r>
              <a:rPr lang="en-US" altLang="zh-TW" sz="2000" b="1" dirty="0">
                <a:latin typeface="宋體-簡" panose="02010800040101010101" charset="-122"/>
                <a:ea typeface="宋體-簡" panose="02010800040101010101" charset="-122"/>
              </a:rPr>
              <a:t>0.05</a:t>
            </a:r>
          </a:p>
          <a:p>
            <a:r>
              <a:rPr lang="zh-MO" altLang="en-US" sz="2000" b="1" dirty="0">
                <a:latin typeface="宋體-簡" panose="02010800040101010101" charset="-122"/>
                <a:ea typeface="宋體-簡" panose="02010800040101010101" charset="-122"/>
              </a:rPr>
              <a:t>◎</a:t>
            </a:r>
            <a:r>
              <a:rPr lang="zh-TW" altLang="en-US" sz="2000" b="1" dirty="0">
                <a:latin typeface="宋體-簡" panose="02010800040101010101" charset="-122"/>
                <a:ea typeface="宋體-簡" panose="02010800040101010101" charset="-122"/>
              </a:rPr>
              <a:t> 错误*</a:t>
            </a:r>
            <a:r>
              <a:rPr lang="en-US" altLang="zh-TW" sz="2000" b="1" dirty="0">
                <a:latin typeface="宋體-簡" panose="02010800040101010101" charset="-122"/>
                <a:ea typeface="宋體-簡" panose="02010800040101010101" charset="-122"/>
              </a:rPr>
              <a:t>1</a:t>
            </a:r>
            <a:r>
              <a:rPr lang="en-US" altLang="zh-MO" sz="2000" b="1" dirty="0">
                <a:latin typeface="宋體-簡" panose="02010800040101010101" charset="-122"/>
                <a:ea typeface="宋體-簡" panose="02010800040101010101" charset="-122"/>
              </a:rPr>
              <a:t>→</a:t>
            </a:r>
            <a:r>
              <a:rPr lang="zh-TW" altLang="en-US" sz="2000" b="1" dirty="0">
                <a:latin typeface="宋體-簡" panose="02010800040101010101" charset="-122"/>
                <a:ea typeface="宋體-簡" panose="02010800040101010101" charset="-122"/>
              </a:rPr>
              <a:t>上升</a:t>
            </a:r>
            <a:r>
              <a:rPr lang="en-US" altLang="zh-TW" sz="2000" b="1" dirty="0">
                <a:latin typeface="宋體-簡" panose="02010800040101010101" charset="-122"/>
                <a:ea typeface="宋體-簡" panose="02010800040101010101" charset="-122"/>
              </a:rPr>
              <a:t>0.05</a:t>
            </a:r>
          </a:p>
          <a:p>
            <a:r>
              <a:rPr lang="zh-MO" altLang="en-US" sz="2000" b="1" dirty="0">
                <a:latin typeface="宋體-簡" panose="02010800040101010101" charset="-122"/>
                <a:ea typeface="宋體-簡" panose="02010800040101010101" charset="-122"/>
              </a:rPr>
              <a:t>（</a:t>
            </a:r>
            <a:r>
              <a:rPr lang="zh-TW" altLang="en-US" sz="2000" b="1" dirty="0">
                <a:latin typeface="宋體-簡" panose="02010800040101010101" charset="-122"/>
                <a:ea typeface="宋體-簡" panose="02010800040101010101" charset="-122"/>
              </a:rPr>
              <a:t>对数单位</a:t>
            </a:r>
            <a:r>
              <a:rPr lang="en-US" altLang="zh-TW" sz="2000" b="1" dirty="0">
                <a:latin typeface="宋體-簡" panose="02010800040101010101" charset="-122"/>
                <a:ea typeface="宋體-簡" panose="02010800040101010101" charset="-122"/>
              </a:rPr>
              <a:t>)</a:t>
            </a:r>
          </a:p>
          <a:p>
            <a:r>
              <a:rPr lang="zh-MO" altLang="en-US" sz="2000" b="1" dirty="0">
                <a:latin typeface="宋體-簡" panose="02010800040101010101" charset="-122"/>
                <a:ea typeface="宋體-簡" panose="02010800040101010101" charset="-122"/>
              </a:rPr>
              <a:t>◎</a:t>
            </a:r>
            <a:r>
              <a:rPr lang="zh-TW" altLang="en-US" sz="2000" b="1" dirty="0">
                <a:latin typeface="宋體-簡" panose="02010800040101010101" charset="-122"/>
                <a:ea typeface="宋體-簡" panose="02010800040101010101" charset="-122"/>
              </a:rPr>
              <a:t> </a:t>
            </a:r>
            <a:r>
              <a:rPr lang="en-US" altLang="zh-MO" sz="2000" b="1" dirty="0">
                <a:latin typeface="宋體-簡" panose="02010800040101010101" charset="-122"/>
                <a:ea typeface="宋體-簡" panose="02010800040101010101" charset="-122"/>
              </a:rPr>
              <a:t>10</a:t>
            </a:r>
            <a:r>
              <a:rPr lang="zh-MO" altLang="en-US" sz="2000" b="1" dirty="0">
                <a:latin typeface="宋體-簡" panose="02010800040101010101" charset="-122"/>
                <a:ea typeface="宋體-簡" panose="02010800040101010101" charset="-122"/>
              </a:rPr>
              <a:t>个转折</a:t>
            </a:r>
            <a:r>
              <a:rPr lang="en-US" altLang="zh-MO" sz="2000" b="1" dirty="0">
                <a:latin typeface="宋體-簡" panose="02010800040101010101" charset="-122"/>
                <a:ea typeface="宋體-簡" panose="02010800040101010101" charset="-122"/>
              </a:rPr>
              <a:t>→</a:t>
            </a:r>
            <a:r>
              <a:rPr lang="zh-MO" altLang="en-US" sz="2000" b="1" dirty="0">
                <a:latin typeface="宋體-簡" panose="02010800040101010101" charset="-122"/>
                <a:ea typeface="宋體-簡" panose="02010800040101010101" charset="-122"/>
              </a:rPr>
              <a:t>结束</a:t>
            </a:r>
            <a:endParaRPr lang="en-US" altLang="zh-MO" sz="2000" b="1" dirty="0">
              <a:latin typeface="宋體-簡" panose="02010800040101010101" charset="-122"/>
              <a:ea typeface="宋體-簡" panose="02010800040101010101" charset="-122"/>
            </a:endParaRPr>
          </a:p>
          <a:p>
            <a:r>
              <a:rPr lang="zh-MO" altLang="en-US" sz="2000" b="1" dirty="0">
                <a:latin typeface="宋體-簡" panose="02010800040101010101" charset="-122"/>
                <a:ea typeface="宋體-簡" panose="02010800040101010101" charset="-122"/>
              </a:rPr>
              <a:t>阈值＝后</a:t>
            </a:r>
            <a:r>
              <a:rPr lang="en-US" altLang="zh-MO" sz="2000" b="1" dirty="0">
                <a:latin typeface="宋體-簡" panose="02010800040101010101" charset="-122"/>
                <a:ea typeface="宋體-簡" panose="02010800040101010101" charset="-122"/>
              </a:rPr>
              <a:t>6</a:t>
            </a:r>
            <a:r>
              <a:rPr lang="zh-MO" altLang="en-US" sz="2000" b="1" dirty="0">
                <a:latin typeface="宋體-簡" panose="02010800040101010101" charset="-122"/>
                <a:ea typeface="宋體-簡" panose="02010800040101010101" charset="-122"/>
              </a:rPr>
              <a:t>个转折点的几何平均值</a:t>
            </a:r>
          </a:p>
        </p:txBody>
      </p:sp>
      <p:pic>
        <p:nvPicPr>
          <p:cNvPr id="3" name="線上媒體 2" descr="staircase.mov">
            <a:hlinkClick r:id="" action="ppaction://media"/>
          </p:cNvPr>
          <p:cNvPicPr>
            <a:picLocks noChangeAspect="1"/>
          </p:cNvPicPr>
          <p:nvPr>
            <a:videoFile r:link="rId1"/>
            <p:extLst>
              <p:ext uri="{DAA4B4D4-6D71-4841-9C94-3DE7FCFB9230}">
                <p14:media xmlns:p14="http://schemas.microsoft.com/office/powerpoint/2010/main" r:embed="rId2">
                  <p14:trim end="5426.8333"/>
                </p14:media>
              </p:ext>
            </p:extLst>
          </p:nvPr>
        </p:nvPicPr>
        <p:blipFill>
          <a:blip r:embed="rId5"/>
          <a:stretch>
            <a:fillRect/>
          </a:stretch>
        </p:blipFill>
        <p:spPr>
          <a:xfrm>
            <a:off x="4219848" y="1875405"/>
            <a:ext cx="7972152" cy="4982595"/>
          </a:xfrm>
          <a:prstGeom prst="rect">
            <a:avLst/>
          </a:prstGeom>
        </p:spPr>
      </p:pic>
      <p:sp>
        <p:nvSpPr>
          <p:cNvPr id="4" name="矩形 3"/>
          <p:cNvSpPr/>
          <p:nvPr/>
        </p:nvSpPr>
        <p:spPr>
          <a:xfrm>
            <a:off x="576138" y="566526"/>
            <a:ext cx="5519862" cy="768350"/>
          </a:xfrm>
          <a:prstGeom prst="rect">
            <a:avLst/>
          </a:prstGeom>
        </p:spPr>
        <p:txBody>
          <a:bodyPr wrap="square">
            <a:spAutoFit/>
          </a:bodyPr>
          <a:lstStyle/>
          <a:p>
            <a:pPr algn="just"/>
            <a:r>
              <a:rPr lang="en-US" altLang="zh-MO" sz="4400" b="1" dirty="0">
                <a:latin typeface="宋體-簡" panose="02010800040101010101" charset="-122"/>
                <a:ea typeface="宋體-簡" panose="02010800040101010101" charset="-122"/>
              </a:rPr>
              <a:t>1</a:t>
            </a:r>
            <a:r>
              <a:rPr lang="zh-TW" altLang="en-US" sz="4400" b="1" dirty="0">
                <a:latin typeface="宋體-簡" panose="02010800040101010101" charset="-122"/>
                <a:ea typeface="宋體-簡" panose="02010800040101010101" charset="-122"/>
              </a:rPr>
              <a:t>、</a:t>
            </a:r>
            <a:r>
              <a:rPr lang="zh-MO" altLang="en-US" sz="4400" b="1" dirty="0">
                <a:latin typeface="宋體-簡" panose="02010800040101010101" charset="-122"/>
                <a:ea typeface="宋體-簡" panose="02010800040101010101" charset="-122"/>
              </a:rPr>
              <a:t>阈值</a:t>
            </a:r>
            <a:r>
              <a:rPr lang="zh-MO" altLang="en-US" sz="4400" b="1" kern="100" dirty="0">
                <a:latin typeface="宋體-簡" panose="02010800040101010101" charset="-122"/>
                <a:ea typeface="宋體-簡" panose="02010800040101010101" charset="-122"/>
                <a:cs typeface="Times New Roman" panose="02020503050405090304" pitchFamily="18" charset="0"/>
              </a:rPr>
              <a:t>测量阶段</a:t>
            </a:r>
            <a:endParaRPr lang="en-US" altLang="zh-MO" sz="4400" b="1" kern="100" dirty="0">
              <a:latin typeface="宋體-簡" panose="02010800040101010101" charset="-122"/>
              <a:ea typeface="宋體-簡" panose="02010800040101010101" charset="-122"/>
              <a:cs typeface="Times New Roman" panose="02020503050405090304" pitchFamily="18"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4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1080" y="533870"/>
            <a:ext cx="4719763" cy="829945"/>
          </a:xfrm>
          <a:prstGeom prst="rect">
            <a:avLst/>
          </a:prstGeom>
        </p:spPr>
        <p:txBody>
          <a:bodyPr wrap="square">
            <a:spAutoFit/>
          </a:bodyPr>
          <a:lstStyle/>
          <a:p>
            <a:pPr algn="just"/>
            <a:r>
              <a:rPr lang="en-US" altLang="zh-TW" sz="4800" b="1" dirty="0">
                <a:latin typeface="宋體-簡" panose="02010800040101010101" charset="-122"/>
                <a:ea typeface="宋體-簡" panose="02010800040101010101" charset="-122"/>
              </a:rPr>
              <a:t>2</a:t>
            </a:r>
            <a:r>
              <a:rPr lang="zh-TW" altLang="en-US" sz="4800" b="1" dirty="0">
                <a:latin typeface="宋體-簡" panose="02010800040101010101" charset="-122"/>
                <a:ea typeface="宋體-簡" panose="02010800040101010101" charset="-122"/>
              </a:rPr>
              <a:t>、</a:t>
            </a:r>
            <a:r>
              <a:rPr lang="zh-MO" altLang="en-US" sz="4800" b="1" dirty="0">
                <a:latin typeface="宋體-簡" panose="02010800040101010101" charset="-122"/>
                <a:ea typeface="宋體-簡" panose="02010800040101010101" charset="-122"/>
              </a:rPr>
              <a:t>前测</a:t>
            </a:r>
            <a:r>
              <a:rPr lang="zh-MO" altLang="en-US" sz="4800" b="1" kern="100" dirty="0">
                <a:latin typeface="宋體-簡" panose="02010800040101010101" charset="-122"/>
                <a:ea typeface="宋體-簡" panose="02010800040101010101" charset="-122"/>
                <a:cs typeface="Times New Roman" panose="02020503050405090304" pitchFamily="18" charset="0"/>
              </a:rPr>
              <a:t>阶段</a:t>
            </a:r>
            <a:endParaRPr lang="en-US" altLang="zh-MO" sz="4800" b="1" kern="100" dirty="0">
              <a:latin typeface="宋體-簡" panose="02010800040101010101" charset="-122"/>
              <a:ea typeface="宋體-簡" panose="02010800040101010101" charset="-122"/>
              <a:cs typeface="Times New Roman" panose="02020503050405090304" pitchFamily="18" charset="0"/>
            </a:endParaRPr>
          </a:p>
        </p:txBody>
      </p:sp>
      <p:pic>
        <p:nvPicPr>
          <p:cNvPr id="10" name="圖片 9"/>
          <p:cNvPicPr>
            <a:picLocks noChangeAspect="1"/>
          </p:cNvPicPr>
          <p:nvPr/>
        </p:nvPicPr>
        <p:blipFill rotWithShape="1">
          <a:blip r:embed="rId3"/>
          <a:srcRect r="48244" b="18640"/>
          <a:stretch>
            <a:fillRect/>
          </a:stretch>
        </p:blipFill>
        <p:spPr>
          <a:xfrm>
            <a:off x="5895419" y="1975837"/>
            <a:ext cx="5548563" cy="4012801"/>
          </a:xfrm>
          <a:prstGeom prst="rect">
            <a:avLst/>
          </a:prstGeom>
        </p:spPr>
      </p:pic>
      <p:sp>
        <p:nvSpPr>
          <p:cNvPr id="11" name="圓角矩形 10"/>
          <p:cNvSpPr/>
          <p:nvPr/>
        </p:nvSpPr>
        <p:spPr>
          <a:xfrm>
            <a:off x="391080" y="1878463"/>
            <a:ext cx="5347983" cy="4227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MO" altLang="en-US" sz="2000" b="1" i="1" u="sng" dirty="0">
                <a:latin typeface="宋體-簡" panose="02010800040101010101" charset="-122"/>
                <a:ea typeface="宋體-簡" panose="02010800040101010101" charset="-122"/>
              </a:rPr>
              <a:t>注视点</a:t>
            </a:r>
            <a:r>
              <a:rPr lang="zh-MO" altLang="en-US" sz="2000" dirty="0">
                <a:latin typeface="宋體-簡" panose="02010800040101010101" charset="-122"/>
                <a:ea typeface="宋體-簡" panose="02010800040101010101" charset="-122"/>
              </a:rPr>
              <a:t>呈现</a:t>
            </a:r>
            <a:r>
              <a:rPr lang="en-US" altLang="zh-MO" sz="2000" dirty="0">
                <a:latin typeface="宋體-簡" panose="02010800040101010101" charset="-122"/>
                <a:ea typeface="宋體-簡" panose="02010800040101010101" charset="-122"/>
              </a:rPr>
              <a:t>1000</a:t>
            </a:r>
            <a:r>
              <a:rPr lang="en-GB" altLang="zh-MO" sz="2000" dirty="0">
                <a:latin typeface="宋體-簡" panose="02010800040101010101" charset="-122"/>
                <a:ea typeface="宋體-簡" panose="02010800040101010101" charset="-122"/>
              </a:rPr>
              <a:t>ms-1200ms</a:t>
            </a:r>
            <a:r>
              <a:rPr lang="zh-MO" altLang="en-US" sz="2000" b="1" dirty="0">
                <a:latin typeface="宋體-簡" panose="02010800040101010101" charset="-122"/>
                <a:ea typeface="宋體-簡" panose="02010800040101010101" charset="-122"/>
              </a:rPr>
              <a:t> </a:t>
            </a:r>
            <a:endParaRPr lang="en-US" altLang="zh-MO" sz="2000" b="1" dirty="0">
              <a:latin typeface="宋體-簡" panose="02010800040101010101" charset="-122"/>
              <a:ea typeface="宋體-簡" panose="02010800040101010101" charset="-122"/>
            </a:endParaRPr>
          </a:p>
          <a:p>
            <a:pPr algn="ctr"/>
            <a:r>
              <a:rPr lang="en-US" altLang="zh-MO" sz="2000" b="1" dirty="0">
                <a:latin typeface="宋體-簡" panose="02010800040101010101" charset="-122"/>
                <a:ea typeface="宋體-簡" panose="02010800040101010101" charset="-122"/>
              </a:rPr>
              <a:t>↓</a:t>
            </a:r>
          </a:p>
          <a:p>
            <a:pPr algn="ctr"/>
            <a:r>
              <a:rPr lang="zh-MO" altLang="en-US" sz="2000" dirty="0">
                <a:latin typeface="宋體-簡" panose="02010800040101010101" charset="-122"/>
                <a:ea typeface="宋體-簡" panose="02010800040101010101" charset="-122"/>
              </a:rPr>
              <a:t>后呈现</a:t>
            </a:r>
            <a:r>
              <a:rPr lang="zh-MO" altLang="en-US" sz="2000" b="1" i="1" u="sng" dirty="0">
                <a:latin typeface="宋體-簡" panose="02010800040101010101" charset="-122"/>
                <a:ea typeface="宋體-簡" panose="02010800040101010101" charset="-122"/>
              </a:rPr>
              <a:t>光栅刺激</a:t>
            </a:r>
            <a:r>
              <a:rPr lang="en-US" altLang="zh-MO" sz="2000" dirty="0">
                <a:latin typeface="宋體-簡" panose="02010800040101010101" charset="-122"/>
                <a:ea typeface="宋體-簡" panose="02010800040101010101" charset="-122"/>
              </a:rPr>
              <a:t>1250</a:t>
            </a:r>
            <a:r>
              <a:rPr lang="en-GB" altLang="zh-MO" sz="2000" dirty="0">
                <a:latin typeface="宋體-簡" panose="02010800040101010101" charset="-122"/>
                <a:ea typeface="宋體-簡" panose="02010800040101010101" charset="-122"/>
              </a:rPr>
              <a:t>ms-2500ms</a:t>
            </a:r>
          </a:p>
          <a:p>
            <a:pPr algn="ctr"/>
            <a:r>
              <a:rPr lang="en-US" altLang="zh-MO" sz="2000" dirty="0">
                <a:latin typeface="宋體-簡" panose="02010800040101010101" charset="-122"/>
                <a:ea typeface="宋體-簡" panose="02010800040101010101" charset="-122"/>
              </a:rPr>
              <a:t>↓</a:t>
            </a:r>
          </a:p>
          <a:p>
            <a:pPr algn="ctr"/>
            <a:r>
              <a:rPr lang="zh-MO" altLang="en-US" sz="2000" dirty="0">
                <a:latin typeface="宋體-簡" panose="02010800040101010101" charset="-122"/>
                <a:ea typeface="宋體-簡" panose="02010800040101010101" charset="-122"/>
              </a:rPr>
              <a:t>在随机其中一侧光栅刺激的周围出现</a:t>
            </a:r>
            <a:r>
              <a:rPr lang="zh-MO" altLang="en-US" sz="2000" b="1" i="1" u="sng" dirty="0">
                <a:latin typeface="宋體-簡" panose="02010800040101010101" charset="-122"/>
                <a:ea typeface="宋體-簡" panose="02010800040101010101" charset="-122"/>
              </a:rPr>
              <a:t>闪光</a:t>
            </a:r>
            <a:r>
              <a:rPr lang="en-US" altLang="zh-MO" sz="2000" dirty="0">
                <a:latin typeface="宋體-簡" panose="02010800040101010101" charset="-122"/>
                <a:ea typeface="宋體-簡" panose="02010800040101010101" charset="-122"/>
              </a:rPr>
              <a:t>(33</a:t>
            </a:r>
            <a:r>
              <a:rPr lang="en-GB" altLang="zh-MO" sz="2000" dirty="0" err="1">
                <a:latin typeface="宋體-簡" panose="02010800040101010101" charset="-122"/>
                <a:ea typeface="宋體-簡" panose="02010800040101010101" charset="-122"/>
              </a:rPr>
              <a:t>ms</a:t>
            </a:r>
            <a:r>
              <a:rPr lang="en-US" altLang="zh-TW" sz="2000" dirty="0">
                <a:latin typeface="宋體-簡" panose="02010800040101010101" charset="-122"/>
                <a:ea typeface="宋體-簡" panose="02010800040101010101" charset="-122"/>
              </a:rPr>
              <a:t>)</a:t>
            </a:r>
            <a:endParaRPr lang="en-GB" altLang="zh-MO" sz="2000" dirty="0">
              <a:latin typeface="宋體-簡" panose="02010800040101010101" charset="-122"/>
              <a:ea typeface="宋體-簡" panose="02010800040101010101" charset="-122"/>
            </a:endParaRPr>
          </a:p>
          <a:p>
            <a:pPr algn="ctr"/>
            <a:r>
              <a:rPr lang="en-US" altLang="zh-MO" sz="2000" dirty="0">
                <a:latin typeface="宋體-簡" panose="02010800040101010101" charset="-122"/>
                <a:ea typeface="宋體-簡" panose="02010800040101010101" charset="-122"/>
              </a:rPr>
              <a:t>↓</a:t>
            </a:r>
          </a:p>
          <a:p>
            <a:pPr algn="ctr"/>
            <a:r>
              <a:rPr lang="zh-MO" altLang="en-US" sz="2000" dirty="0">
                <a:latin typeface="宋體-簡" panose="02010800040101010101" charset="-122"/>
                <a:ea typeface="宋體-簡" panose="02010800040101010101" charset="-122"/>
              </a:rPr>
              <a:t>随机在</a:t>
            </a:r>
            <a:r>
              <a:rPr lang="en-US" altLang="zh-MO" sz="2000" dirty="0">
                <a:latin typeface="宋體-簡" panose="02010800040101010101" charset="-122"/>
                <a:ea typeface="宋體-簡" panose="02010800040101010101" charset="-122"/>
              </a:rPr>
              <a:t>200</a:t>
            </a:r>
            <a:r>
              <a:rPr lang="en-GB" altLang="zh-MO" sz="2000" dirty="0" err="1">
                <a:latin typeface="宋體-簡" panose="02010800040101010101" charset="-122"/>
                <a:ea typeface="宋體-簡" panose="02010800040101010101" charset="-122"/>
              </a:rPr>
              <a:t>ms</a:t>
            </a:r>
            <a:r>
              <a:rPr lang="zh-MO" altLang="en-US" sz="2000" dirty="0">
                <a:latin typeface="宋體-簡" panose="02010800040101010101" charset="-122"/>
                <a:ea typeface="宋體-簡" panose="02010800040101010101" charset="-122"/>
              </a:rPr>
              <a:t>至</a:t>
            </a:r>
            <a:r>
              <a:rPr lang="en-US" altLang="zh-MO" sz="2000" dirty="0">
                <a:latin typeface="宋體-簡" panose="02010800040101010101" charset="-122"/>
                <a:ea typeface="宋體-簡" panose="02010800040101010101" charset="-122"/>
              </a:rPr>
              <a:t>1000</a:t>
            </a:r>
            <a:r>
              <a:rPr lang="en-GB" altLang="zh-MO" sz="2000" dirty="0" err="1">
                <a:latin typeface="宋體-簡" panose="02010800040101010101" charset="-122"/>
                <a:ea typeface="宋體-簡" panose="02010800040101010101" charset="-122"/>
              </a:rPr>
              <a:t>ms</a:t>
            </a:r>
            <a:r>
              <a:rPr lang="zh-MO" altLang="en-US" sz="2000" dirty="0">
                <a:latin typeface="宋體-簡" panose="02010800040101010101" charset="-122"/>
                <a:ea typeface="宋體-簡" panose="02010800040101010101" charset="-122"/>
              </a:rPr>
              <a:t>中某个时间点</a:t>
            </a:r>
            <a:r>
              <a:rPr lang="en-US" altLang="zh-MO" sz="2000" dirty="0">
                <a:latin typeface="宋體-簡" panose="02010800040101010101" charset="-122"/>
                <a:ea typeface="宋體-簡" panose="02010800040101010101" charset="-122"/>
              </a:rPr>
              <a:t>(</a:t>
            </a:r>
            <a:r>
              <a:rPr lang="zh-MO" altLang="en-US" sz="2000" dirty="0">
                <a:latin typeface="宋體-簡" panose="02010800040101010101" charset="-122"/>
                <a:ea typeface="宋體-簡" panose="02010800040101010101" charset="-122"/>
              </a:rPr>
              <a:t>每</a:t>
            </a:r>
            <a:r>
              <a:rPr lang="en-US" altLang="zh-MO" sz="2000" dirty="0">
                <a:latin typeface="宋體-簡" panose="02010800040101010101" charset="-122"/>
                <a:ea typeface="宋體-簡" panose="02010800040101010101" charset="-122"/>
              </a:rPr>
              <a:t>33</a:t>
            </a:r>
            <a:r>
              <a:rPr lang="en-GB" altLang="zh-MO" sz="2000" dirty="0" err="1">
                <a:latin typeface="宋體-簡" panose="02010800040101010101" charset="-122"/>
                <a:ea typeface="宋體-簡" panose="02010800040101010101" charset="-122"/>
              </a:rPr>
              <a:t>ms</a:t>
            </a:r>
            <a:r>
              <a:rPr lang="zh-MO" altLang="en-US" sz="2000" dirty="0">
                <a:latin typeface="宋體-簡" panose="02010800040101010101" charset="-122"/>
                <a:ea typeface="宋體-簡" panose="02010800040101010101" charset="-122"/>
              </a:rPr>
              <a:t>一个，共</a:t>
            </a:r>
            <a:r>
              <a:rPr lang="en-US" altLang="zh-MO" sz="2000" dirty="0">
                <a:latin typeface="宋體-簡" panose="02010800040101010101" charset="-122"/>
                <a:ea typeface="宋體-簡" panose="02010800040101010101" charset="-122"/>
              </a:rPr>
              <a:t>24</a:t>
            </a:r>
            <a:r>
              <a:rPr lang="zh-MO" altLang="en-US" sz="2000" dirty="0">
                <a:latin typeface="宋體-簡" panose="02010800040101010101" charset="-122"/>
                <a:ea typeface="宋體-簡" panose="02010800040101010101" charset="-122"/>
              </a:rPr>
              <a:t>个，顺序随机</a:t>
            </a:r>
            <a:r>
              <a:rPr lang="en-US" altLang="zh-MO" sz="2000" dirty="0">
                <a:latin typeface="宋體-簡" panose="02010800040101010101" charset="-122"/>
                <a:ea typeface="宋體-簡" panose="02010800040101010101" charset="-122"/>
              </a:rPr>
              <a:t>)</a:t>
            </a:r>
            <a:r>
              <a:rPr lang="zh-MO" altLang="en-US" sz="2000" dirty="0">
                <a:latin typeface="宋體-簡" panose="02010800040101010101" charset="-122"/>
                <a:ea typeface="宋體-簡" panose="02010800040101010101" charset="-122"/>
              </a:rPr>
              <a:t>，在与闪光</a:t>
            </a:r>
            <a:r>
              <a:rPr lang="zh-MO" altLang="en-US" sz="2000" b="1" i="1" u="sng" dirty="0">
                <a:latin typeface="宋體-簡" panose="02010800040101010101" charset="-122"/>
                <a:ea typeface="宋體-簡" panose="02010800040101010101" charset="-122"/>
              </a:rPr>
              <a:t>相同</a:t>
            </a:r>
            <a:r>
              <a:rPr lang="zh-MO" altLang="en-US" sz="2000" dirty="0">
                <a:latin typeface="宋體-簡" panose="02010800040101010101" charset="-122"/>
                <a:ea typeface="宋體-簡" panose="02010800040101010101" charset="-122"/>
              </a:rPr>
              <a:t>或</a:t>
            </a:r>
            <a:r>
              <a:rPr lang="zh-MO" altLang="en-US" sz="2000" b="1" i="1" u="sng" dirty="0">
                <a:latin typeface="宋體-簡" panose="02010800040101010101" charset="-122"/>
                <a:ea typeface="宋體-簡" panose="02010800040101010101" charset="-122"/>
              </a:rPr>
              <a:t>不同</a:t>
            </a:r>
            <a:r>
              <a:rPr lang="zh-MO" altLang="en-US" sz="2000" dirty="0">
                <a:latin typeface="宋體-簡" panose="02010800040101010101" charset="-122"/>
                <a:ea typeface="宋體-簡" panose="02010800040101010101" charset="-122"/>
              </a:rPr>
              <a:t>的视野呈现</a:t>
            </a:r>
            <a:r>
              <a:rPr lang="zh-MO" altLang="en-US" sz="2000" b="1" i="1" u="sng" dirty="0">
                <a:latin typeface="宋體-簡" panose="02010800040101010101" charset="-122"/>
                <a:ea typeface="宋體-簡" panose="02010800040101010101" charset="-122"/>
              </a:rPr>
              <a:t>目标刺激</a:t>
            </a:r>
            <a:r>
              <a:rPr lang="en-US" altLang="zh-MO" sz="2000" dirty="0">
                <a:latin typeface="宋體-簡" panose="02010800040101010101" charset="-122"/>
                <a:ea typeface="宋體-簡" panose="02010800040101010101" charset="-122"/>
              </a:rPr>
              <a:t>(33</a:t>
            </a:r>
            <a:r>
              <a:rPr lang="en-GB" altLang="zh-MO" sz="2000" dirty="0" err="1">
                <a:latin typeface="宋體-簡" panose="02010800040101010101" charset="-122"/>
                <a:ea typeface="宋體-簡" panose="02010800040101010101" charset="-122"/>
              </a:rPr>
              <a:t>ms</a:t>
            </a:r>
            <a:r>
              <a:rPr lang="en-US" altLang="zh-TW" sz="2000" dirty="0">
                <a:latin typeface="宋體-簡" panose="02010800040101010101" charset="-122"/>
                <a:ea typeface="宋體-簡" panose="02010800040101010101" charset="-122"/>
              </a:rPr>
              <a:t>) </a:t>
            </a:r>
          </a:p>
          <a:p>
            <a:pPr algn="ctr"/>
            <a:r>
              <a:rPr lang="en-US" altLang="zh-TW" sz="2000" dirty="0">
                <a:latin typeface="宋體-簡" panose="02010800040101010101" charset="-122"/>
                <a:ea typeface="宋體-簡" panose="02010800040101010101" charset="-122"/>
              </a:rPr>
              <a:t>↓</a:t>
            </a:r>
          </a:p>
          <a:p>
            <a:pPr algn="ctr"/>
            <a:r>
              <a:rPr lang="zh-MO" altLang="en-US" sz="2000" dirty="0">
                <a:latin typeface="宋體-簡" panose="02010800040101010101" charset="-122"/>
                <a:ea typeface="宋體-簡" panose="02010800040101010101" charset="-122"/>
              </a:rPr>
              <a:t>被试</a:t>
            </a:r>
            <a:r>
              <a:rPr lang="zh-MO" altLang="en-US" sz="2000" b="1" i="1" u="sng" dirty="0">
                <a:latin typeface="宋體-簡" panose="02010800040101010101" charset="-122"/>
                <a:ea typeface="宋體-簡" panose="02010800040101010101" charset="-122"/>
              </a:rPr>
              <a:t>判断</a:t>
            </a:r>
            <a:r>
              <a:rPr lang="zh-MO" altLang="en-US" sz="2000" dirty="0">
                <a:latin typeface="宋體-簡" panose="02010800040101010101" charset="-122"/>
                <a:ea typeface="宋體-簡" panose="02010800040101010101" charset="-122"/>
              </a:rPr>
              <a:t>目标刺激的位置</a:t>
            </a:r>
          </a:p>
        </p:txBody>
      </p:sp>
      <p:sp>
        <p:nvSpPr>
          <p:cNvPr id="2" name="矩形 1"/>
          <p:cNvSpPr/>
          <p:nvPr/>
        </p:nvSpPr>
        <p:spPr>
          <a:xfrm>
            <a:off x="10547498" y="2264735"/>
            <a:ext cx="1382232" cy="1403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1080" y="533870"/>
            <a:ext cx="4719763" cy="829945"/>
          </a:xfrm>
          <a:prstGeom prst="rect">
            <a:avLst/>
          </a:prstGeom>
        </p:spPr>
        <p:txBody>
          <a:bodyPr wrap="square">
            <a:spAutoFit/>
          </a:bodyPr>
          <a:lstStyle/>
          <a:p>
            <a:pPr algn="just"/>
            <a:r>
              <a:rPr lang="en-US" altLang="zh-TW" sz="4800" b="1" dirty="0">
                <a:latin typeface="宋體-簡" panose="02010800040101010101" charset="-122"/>
                <a:ea typeface="宋體-簡" panose="02010800040101010101" charset="-122"/>
              </a:rPr>
              <a:t>2</a:t>
            </a:r>
            <a:r>
              <a:rPr lang="zh-TW" altLang="en-US" sz="4800" b="1" dirty="0">
                <a:latin typeface="宋體-簡" panose="02010800040101010101" charset="-122"/>
                <a:ea typeface="宋體-簡" panose="02010800040101010101" charset="-122"/>
              </a:rPr>
              <a:t>、</a:t>
            </a:r>
            <a:r>
              <a:rPr lang="zh-MO" altLang="en-US" sz="4800" b="1" dirty="0">
                <a:latin typeface="宋體-簡" panose="02010800040101010101" charset="-122"/>
                <a:ea typeface="宋體-簡" panose="02010800040101010101" charset="-122"/>
              </a:rPr>
              <a:t>前测</a:t>
            </a:r>
            <a:r>
              <a:rPr lang="zh-MO" altLang="en-US" sz="4800" b="1" kern="100" dirty="0">
                <a:latin typeface="宋體-簡" panose="02010800040101010101" charset="-122"/>
                <a:ea typeface="宋體-簡" panose="02010800040101010101" charset="-122"/>
                <a:cs typeface="Times New Roman" panose="02020503050405090304" pitchFamily="18" charset="0"/>
              </a:rPr>
              <a:t>阶段</a:t>
            </a:r>
            <a:endParaRPr lang="en-US" altLang="zh-MO" sz="4800" b="1" kern="100" dirty="0">
              <a:latin typeface="宋體-簡" panose="02010800040101010101" charset="-122"/>
              <a:ea typeface="宋體-簡" panose="02010800040101010101" charset="-122"/>
              <a:cs typeface="Times New Roman" panose="02020503050405090304" pitchFamily="18" charset="0"/>
            </a:endParaRPr>
          </a:p>
        </p:txBody>
      </p:sp>
      <p:pic>
        <p:nvPicPr>
          <p:cNvPr id="2" name="8e87d3d7772221e05017ca4b957e0d79">
            <a:hlinkClick r:id="" action="ppaction://media"/>
            <a:extLst>
              <a:ext uri="{FF2B5EF4-FFF2-40B4-BE49-F238E27FC236}">
                <a16:creationId xmlns:a16="http://schemas.microsoft.com/office/drawing/2014/main" id="{A7B388E1-A140-46C7-9177-5E0F6726AF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8311" y="-14111"/>
            <a:ext cx="10995377" cy="6872111"/>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1080" y="533870"/>
            <a:ext cx="13733134" cy="829945"/>
          </a:xfrm>
          <a:prstGeom prst="rect">
            <a:avLst/>
          </a:prstGeom>
        </p:spPr>
        <p:txBody>
          <a:bodyPr wrap="square">
            <a:spAutoFit/>
          </a:bodyPr>
          <a:lstStyle/>
          <a:p>
            <a:pPr algn="just"/>
            <a:r>
              <a:rPr lang="en-US" altLang="zh-TW" sz="4800" b="1" dirty="0">
                <a:latin typeface="宋體-簡" panose="02010800040101010101" charset="-122"/>
                <a:ea typeface="宋體-簡" panose="02010800040101010101" charset="-122"/>
              </a:rPr>
              <a:t>2</a:t>
            </a:r>
            <a:r>
              <a:rPr lang="zh-TW" altLang="en-US" sz="4800" b="1" dirty="0">
                <a:latin typeface="宋體-簡" panose="02010800040101010101" charset="-122"/>
                <a:ea typeface="宋體-簡" panose="02010800040101010101" charset="-122"/>
              </a:rPr>
              <a:t>、后</a:t>
            </a:r>
            <a:r>
              <a:rPr lang="zh-MO" altLang="en-US" sz="4800" b="1" dirty="0">
                <a:latin typeface="宋體-簡" panose="02010800040101010101" charset="-122"/>
                <a:ea typeface="宋體-簡" panose="02010800040101010101" charset="-122"/>
              </a:rPr>
              <a:t>测</a:t>
            </a:r>
            <a:r>
              <a:rPr lang="zh-MO" altLang="en-US" sz="4800" b="1" kern="100" dirty="0">
                <a:latin typeface="宋體-簡" panose="02010800040101010101" charset="-122"/>
                <a:ea typeface="宋體-簡" panose="02010800040101010101" charset="-122"/>
                <a:cs typeface="Times New Roman" panose="02020503050405090304" pitchFamily="18" charset="0"/>
              </a:rPr>
              <a:t>阶段</a:t>
            </a:r>
            <a:endParaRPr lang="en-US" altLang="zh-MO" sz="4800" b="1" kern="100" dirty="0">
              <a:latin typeface="宋體-簡" panose="02010800040101010101" charset="-122"/>
              <a:ea typeface="宋體-簡" panose="02010800040101010101" charset="-122"/>
              <a:cs typeface="Times New Roman" panose="02020503050405090304" pitchFamily="18" charset="0"/>
            </a:endParaRPr>
          </a:p>
        </p:txBody>
      </p:sp>
      <p:pic>
        <p:nvPicPr>
          <p:cNvPr id="5" name="圖片 4"/>
          <p:cNvPicPr>
            <a:picLocks noChangeAspect="1"/>
          </p:cNvPicPr>
          <p:nvPr/>
        </p:nvPicPr>
        <p:blipFill rotWithShape="1">
          <a:blip r:embed="rId2"/>
          <a:srcRect l="43565" b="22322"/>
          <a:stretch>
            <a:fillRect/>
          </a:stretch>
        </p:blipFill>
        <p:spPr>
          <a:xfrm>
            <a:off x="6273340" y="2138127"/>
            <a:ext cx="5760817" cy="3647973"/>
          </a:xfrm>
          <a:prstGeom prst="rect">
            <a:avLst/>
          </a:prstGeom>
        </p:spPr>
      </p:pic>
      <p:sp>
        <p:nvSpPr>
          <p:cNvPr id="6" name="圓角矩形 5"/>
          <p:cNvSpPr/>
          <p:nvPr/>
        </p:nvSpPr>
        <p:spPr>
          <a:xfrm>
            <a:off x="157843" y="1848548"/>
            <a:ext cx="5857008" cy="4227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MO" altLang="en-US" sz="2000" b="1" dirty="0">
                <a:latin typeface="宋體-簡" panose="02010800040101010101" charset="-122"/>
                <a:ea typeface="宋體-簡" panose="02010800040101010101" charset="-122"/>
              </a:rPr>
              <a:t>◎</a:t>
            </a:r>
            <a:r>
              <a:rPr lang="zh-TW" altLang="en-US" sz="2000" b="1" dirty="0">
                <a:latin typeface="宋體-簡" panose="02010800040101010101" charset="-122"/>
                <a:ea typeface="宋體-簡" panose="02010800040101010101" charset="-122"/>
              </a:rPr>
              <a:t> 按</a:t>
            </a:r>
            <a:r>
              <a:rPr lang="zh-MO" altLang="en-US" sz="2000" b="1" i="1" u="sng" dirty="0">
                <a:latin typeface="宋體-簡" panose="02010800040101010101" charset="-122"/>
                <a:ea typeface="宋體-簡" panose="02010800040101010101" charset="-122"/>
              </a:rPr>
              <a:t>启动频率</a:t>
            </a:r>
            <a:r>
              <a:rPr lang="zh-MO" altLang="en-US" sz="2000" b="1" dirty="0">
                <a:latin typeface="宋體-簡" panose="02010800040101010101" charset="-122"/>
                <a:ea typeface="宋體-簡" panose="02010800040101010101" charset="-122"/>
              </a:rPr>
              <a:t>分</a:t>
            </a:r>
            <a:r>
              <a:rPr lang="en-US" altLang="zh-MO" sz="2000" b="1" dirty="0">
                <a:latin typeface="宋體-簡" panose="02010800040101010101" charset="-122"/>
                <a:ea typeface="宋體-簡" panose="02010800040101010101" charset="-122"/>
              </a:rPr>
              <a:t>2</a:t>
            </a:r>
            <a:r>
              <a:rPr lang="zh-MO" altLang="en-US" sz="2000" b="1" dirty="0">
                <a:latin typeface="宋體-簡" panose="02010800040101010101" charset="-122"/>
                <a:ea typeface="宋體-簡" panose="02010800040101010101" charset="-122"/>
              </a:rPr>
              <a:t>组</a:t>
            </a:r>
            <a:r>
              <a:rPr lang="en-US" altLang="zh-MO" sz="2000" b="1" dirty="0">
                <a:latin typeface="宋體-簡" panose="02010800040101010101" charset="-122"/>
                <a:ea typeface="宋體-簡" panose="02010800040101010101" charset="-122"/>
              </a:rPr>
              <a:t>: </a:t>
            </a:r>
            <a:r>
              <a:rPr lang="en-US" altLang="zh-MO" sz="2000" b="1" i="1" u="sng" dirty="0">
                <a:latin typeface="宋體-簡" panose="02010800040101010101" charset="-122"/>
                <a:ea typeface="宋體-簡" panose="02010800040101010101" charset="-122"/>
              </a:rPr>
              <a:t>3</a:t>
            </a:r>
            <a:r>
              <a:rPr lang="en-GB" altLang="zh-MO" sz="2000" b="1" i="1" u="sng" dirty="0">
                <a:latin typeface="宋體-簡" panose="02010800040101010101" charset="-122"/>
                <a:ea typeface="宋體-簡" panose="02010800040101010101" charset="-122"/>
              </a:rPr>
              <a:t>Hz</a:t>
            </a:r>
            <a:r>
              <a:rPr lang="en-US" altLang="zh-MO" sz="2000" b="1" i="1" u="sng" dirty="0">
                <a:latin typeface="宋體-簡" panose="02010800040101010101" charset="-122"/>
                <a:ea typeface="宋體-簡" panose="02010800040101010101" charset="-122"/>
              </a:rPr>
              <a:t>/5</a:t>
            </a:r>
            <a:r>
              <a:rPr lang="en-GB" altLang="zh-MO" sz="2000" b="1" i="1" u="sng" dirty="0">
                <a:latin typeface="宋體-簡" panose="02010800040101010101" charset="-122"/>
                <a:ea typeface="宋體-簡" panose="02010800040101010101" charset="-122"/>
              </a:rPr>
              <a:t>Hz</a:t>
            </a:r>
          </a:p>
          <a:p>
            <a:r>
              <a:rPr lang="zh-MO" altLang="en-US" sz="2000" b="1" dirty="0">
                <a:latin typeface="宋體-簡" panose="02010800040101010101" charset="-122"/>
                <a:ea typeface="宋體-簡" panose="02010800040101010101" charset="-122"/>
              </a:rPr>
              <a:t>◎</a:t>
            </a:r>
            <a:r>
              <a:rPr lang="zh-TW" altLang="en-US" sz="2000" b="1" dirty="0">
                <a:latin typeface="宋體-簡" panose="02010800040101010101" charset="-122"/>
                <a:ea typeface="宋體-簡" panose="02010800040101010101" charset="-122"/>
              </a:rPr>
              <a:t> </a:t>
            </a:r>
            <a:r>
              <a:rPr lang="zh-MO" altLang="en-US" sz="2000" b="1" dirty="0">
                <a:latin typeface="宋體-簡" panose="02010800040101010101" charset="-122"/>
                <a:ea typeface="宋體-簡" panose="02010800040101010101" charset="-122"/>
              </a:rPr>
              <a:t>与前测阶段类似</a:t>
            </a:r>
            <a:endParaRPr lang="en-US" altLang="zh-MO" sz="2000" b="1" dirty="0">
              <a:latin typeface="宋體-簡" panose="02010800040101010101" charset="-122"/>
              <a:ea typeface="宋體-簡" panose="02010800040101010101" charset="-122"/>
            </a:endParaRPr>
          </a:p>
          <a:p>
            <a:pPr algn="ctr"/>
            <a:r>
              <a:rPr lang="zh-MO" altLang="en-US" sz="2000" b="1" dirty="0">
                <a:latin typeface="宋體-簡" panose="02010800040101010101" charset="-122"/>
                <a:ea typeface="宋體-簡" panose="02010800040101010101" charset="-122"/>
              </a:rPr>
              <a:t>注视点</a:t>
            </a:r>
            <a:r>
              <a:rPr lang="en-US" altLang="zh-MO" sz="2000" b="1" dirty="0">
                <a:latin typeface="宋體-簡" panose="02010800040101010101" charset="-122"/>
                <a:ea typeface="宋體-簡" panose="02010800040101010101" charset="-122"/>
              </a:rPr>
              <a:t>&amp;</a:t>
            </a:r>
            <a:r>
              <a:rPr lang="zh-MO" altLang="en-US" sz="2000" b="1" dirty="0">
                <a:latin typeface="宋體-簡" panose="02010800040101010101" charset="-122"/>
                <a:ea typeface="宋體-簡" panose="02010800040101010101" charset="-122"/>
              </a:rPr>
              <a:t>光栅刺激呈现</a:t>
            </a:r>
            <a:endParaRPr lang="en-US" altLang="zh-MO" sz="2000" b="1" dirty="0">
              <a:latin typeface="宋體-簡" panose="02010800040101010101" charset="-122"/>
              <a:ea typeface="宋體-簡" panose="02010800040101010101" charset="-122"/>
            </a:endParaRPr>
          </a:p>
          <a:p>
            <a:pPr algn="ctr"/>
            <a:r>
              <a:rPr lang="en-US" altLang="zh-MO" sz="2000" b="1" dirty="0">
                <a:latin typeface="宋體-簡" panose="02010800040101010101" charset="-122"/>
                <a:ea typeface="宋體-簡" panose="02010800040101010101" charset="-122"/>
              </a:rPr>
              <a:t>↓</a:t>
            </a:r>
          </a:p>
          <a:p>
            <a:pPr algn="ctr"/>
            <a:r>
              <a:rPr lang="zh-MO" altLang="en-US" sz="2000" b="1" dirty="0">
                <a:latin typeface="宋體-簡" panose="02010800040101010101" charset="-122"/>
                <a:ea typeface="宋體-簡" panose="02010800040101010101" charset="-122"/>
              </a:rPr>
              <a:t>灰点在左右光栅刺激上交替出现</a:t>
            </a:r>
            <a:r>
              <a:rPr lang="en-US" altLang="zh-MO" sz="2000" b="1" dirty="0">
                <a:latin typeface="宋體-簡" panose="02010800040101010101" charset="-122"/>
                <a:ea typeface="宋體-簡" panose="02010800040101010101" charset="-122"/>
              </a:rPr>
              <a:t>(</a:t>
            </a:r>
            <a:r>
              <a:rPr lang="zh-MO" altLang="en-US" sz="2000" b="1" dirty="0">
                <a:latin typeface="宋體-簡" panose="02010800040101010101" charset="-122"/>
                <a:ea typeface="宋體-簡" panose="02010800040101010101" charset="-122"/>
              </a:rPr>
              <a:t>单个灰点</a:t>
            </a:r>
            <a:r>
              <a:rPr lang="en-US" altLang="zh-MO" sz="2000" b="1" dirty="0">
                <a:latin typeface="宋體-簡" panose="02010800040101010101" charset="-122"/>
                <a:ea typeface="宋體-簡" panose="02010800040101010101" charset="-122"/>
              </a:rPr>
              <a:t>33</a:t>
            </a:r>
            <a:r>
              <a:rPr lang="en-GB" altLang="zh-MO" sz="2000" b="1" dirty="0" err="1">
                <a:latin typeface="宋體-簡" panose="02010800040101010101" charset="-122"/>
                <a:ea typeface="宋體-簡" panose="02010800040101010101" charset="-122"/>
              </a:rPr>
              <a:t>ms</a:t>
            </a:r>
            <a:r>
              <a:rPr lang="en-US" altLang="zh-MO" sz="2000" b="1" dirty="0">
                <a:latin typeface="宋體-簡" panose="02010800040101010101" charset="-122"/>
                <a:ea typeface="宋體-簡" panose="02010800040101010101" charset="-122"/>
              </a:rPr>
              <a:t>)</a:t>
            </a:r>
          </a:p>
          <a:p>
            <a:pPr algn="ctr"/>
            <a:r>
              <a:rPr lang="en-US" altLang="zh-MO" sz="2000" b="1" dirty="0">
                <a:latin typeface="宋體-簡" panose="02010800040101010101" charset="-122"/>
                <a:ea typeface="宋體-簡" panose="02010800040101010101" charset="-122"/>
              </a:rPr>
              <a:t>↓</a:t>
            </a:r>
          </a:p>
          <a:p>
            <a:pPr algn="ctr"/>
            <a:r>
              <a:rPr lang="zh-MO" altLang="en-US" sz="2000" b="1" dirty="0">
                <a:latin typeface="宋體-簡" panose="02010800040101010101" charset="-122"/>
                <a:ea typeface="宋體-簡" panose="02010800040101010101" charset="-122"/>
              </a:rPr>
              <a:t>在同侧视野出现的频率＝相应的启动频率</a:t>
            </a:r>
            <a:endParaRPr lang="en-US" altLang="zh-MO" sz="2000" b="1" dirty="0">
              <a:latin typeface="宋體-簡" panose="02010800040101010101" charset="-122"/>
              <a:ea typeface="宋體-簡" panose="02010800040101010101" charset="-122"/>
            </a:endParaRPr>
          </a:p>
          <a:p>
            <a:r>
              <a:rPr lang="zh-MO" altLang="en-US" sz="2000" b="1" dirty="0">
                <a:latin typeface="宋體-簡" panose="02010800040101010101" charset="-122"/>
                <a:ea typeface="宋體-簡" panose="02010800040101010101" charset="-122"/>
              </a:rPr>
              <a:t>◎启动刺激的对比度＝被试的阈值</a:t>
            </a:r>
            <a:endParaRPr lang="en-US" altLang="zh-MO" sz="2000" b="1" i="1" u="sng" dirty="0">
              <a:latin typeface="宋體-簡" panose="02010800040101010101" charset="-122"/>
              <a:ea typeface="宋體-簡" panose="02010800040101010101" charset="-122"/>
            </a:endParaRPr>
          </a:p>
        </p:txBody>
      </p:sp>
      <p:sp>
        <p:nvSpPr>
          <p:cNvPr id="2" name="矩形 1"/>
          <p:cNvSpPr/>
          <p:nvPr/>
        </p:nvSpPr>
        <p:spPr>
          <a:xfrm>
            <a:off x="6273340" y="3732028"/>
            <a:ext cx="669720" cy="1509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前言</a:t>
            </a:r>
          </a:p>
        </p:txBody>
      </p:sp>
      <p:sp>
        <p:nvSpPr>
          <p:cNvPr id="3" name="文字版面配置區 2"/>
          <p:cNvSpPr>
            <a:spLocks noGrp="1"/>
          </p:cNvSpPr>
          <p:nvPr>
            <p:ph type="body" idx="1"/>
          </p:nvPr>
        </p:nvSpPr>
        <p:spPr/>
        <p:txBody>
          <a:bodyPr/>
          <a:lstStyle/>
          <a:p>
            <a:endParaRPr lang="zh-TW" altLang="en-US"/>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線上媒體 2" descr="training.mov">
            <a:hlinkClick r:id="" action="ppaction://media"/>
            <a:extLst>
              <a:ext uri="{FF2B5EF4-FFF2-40B4-BE49-F238E27FC236}">
                <a16:creationId xmlns:a16="http://schemas.microsoft.com/office/drawing/2014/main" id="{6EB5C9F9-BC10-498F-AAF6-EB300417BEBA}"/>
              </a:ext>
            </a:extLst>
          </p:cNvPr>
          <p:cNvPicPr>
            <a:picLocks noChangeAspect="1"/>
          </p:cNvPicPr>
          <p:nvPr>
            <a:videoFile r:link="rId1"/>
            <p:extLst>
              <p:ext uri="{DAA4B4D4-6D71-4841-9C94-3DE7FCFB9230}">
                <p14:media xmlns:p14="http://schemas.microsoft.com/office/powerpoint/2010/main" r:embed="rId2">
                  <p14:trim st="6000" end="30065.6666"/>
                </p14:media>
              </p:ext>
            </p:extLst>
          </p:nvPr>
        </p:nvPicPr>
        <p:blipFill>
          <a:blip r:embed="rId4"/>
          <a:stretch>
            <a:fillRect/>
          </a:stretch>
        </p:blipFill>
        <p:spPr>
          <a:xfrm>
            <a:off x="609600" y="0"/>
            <a:ext cx="109728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实验结果</a:t>
            </a:r>
          </a:p>
        </p:txBody>
      </p:sp>
      <p:sp>
        <p:nvSpPr>
          <p:cNvPr id="3" name="文本占位符 2"/>
          <p:cNvSpPr>
            <a:spLocks noGrp="1"/>
          </p:cNvSpPr>
          <p:nvPr>
            <p:ph type="body" idx="1"/>
          </p:nvPr>
        </p:nvSpPr>
        <p:spPr/>
        <p:txBody>
          <a:bodyPr/>
          <a:lstStyle/>
          <a:p>
            <a:endParaRPr kumimoji="1" lang="zh-CN" altLang="en-US"/>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前测</a:t>
            </a:r>
          </a:p>
        </p:txBody>
      </p:sp>
      <p:grpSp>
        <p:nvGrpSpPr>
          <p:cNvPr id="4" name="组合 3"/>
          <p:cNvGrpSpPr/>
          <p:nvPr/>
        </p:nvGrpSpPr>
        <p:grpSpPr>
          <a:xfrm>
            <a:off x="527126" y="2388198"/>
            <a:ext cx="4428790" cy="3704303"/>
            <a:chOff x="0" y="0"/>
            <a:chExt cx="5923929" cy="4960710"/>
          </a:xfrm>
        </p:grpSpPr>
        <p:grpSp>
          <p:nvGrpSpPr>
            <p:cNvPr id="5" name="组合 4"/>
            <p:cNvGrpSpPr/>
            <p:nvPr/>
          </p:nvGrpSpPr>
          <p:grpSpPr>
            <a:xfrm>
              <a:off x="1" y="0"/>
              <a:ext cx="5923928" cy="4960710"/>
              <a:chOff x="1" y="0"/>
              <a:chExt cx="7315524" cy="6126034"/>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b="45190"/>
              <a:stretch>
                <a:fillRect/>
              </a:stretch>
            </p:blipFill>
            <p:spPr>
              <a:xfrm>
                <a:off x="1" y="0"/>
                <a:ext cx="7315524" cy="2498753"/>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2498753"/>
                <a:ext cx="7315524" cy="3627281"/>
              </a:xfrm>
              <a:prstGeom prst="rect">
                <a:avLst/>
              </a:prstGeom>
            </p:spPr>
          </p:pic>
        </p:grpSp>
        <p:sp>
          <p:nvSpPr>
            <p:cNvPr id="6" name="文本框 8"/>
            <p:cNvSpPr txBox="1"/>
            <p:nvPr/>
          </p:nvSpPr>
          <p:spPr>
            <a:xfrm>
              <a:off x="0" y="0"/>
              <a:ext cx="701040" cy="487680"/>
            </a:xfrm>
            <a:prstGeom prst="rect">
              <a:avLst/>
            </a:prstGeom>
            <a:noFill/>
          </p:spPr>
          <p:txBody>
            <a:bodyPr wrap="square" rtlCol="0">
              <a:noAutofit/>
            </a:bodyPr>
            <a:lstStyle/>
            <a:p>
              <a:pPr algn="just">
                <a:spcAft>
                  <a:spcPts val="0"/>
                </a:spcAft>
              </a:pPr>
              <a:r>
                <a:rPr lang="en-US" sz="1200" b="1" kern="120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rPr>
                <a:t>A</a:t>
              </a:r>
              <a:endParaRPr lang="zh-CN" sz="1050" kern="10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7" name="文本框 9"/>
            <p:cNvSpPr txBox="1"/>
            <p:nvPr/>
          </p:nvSpPr>
          <p:spPr>
            <a:xfrm>
              <a:off x="0" y="1838729"/>
              <a:ext cx="701040" cy="487680"/>
            </a:xfrm>
            <a:prstGeom prst="rect">
              <a:avLst/>
            </a:prstGeom>
            <a:noFill/>
          </p:spPr>
          <p:txBody>
            <a:bodyPr wrap="square" rtlCol="0">
              <a:noAutofit/>
            </a:bodyPr>
            <a:lstStyle/>
            <a:p>
              <a:pPr algn="just">
                <a:spcAft>
                  <a:spcPts val="0"/>
                </a:spcAft>
              </a:pPr>
              <a:r>
                <a:rPr lang="en-US" sz="1200" b="1" kern="120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rPr>
                <a:t>B</a:t>
              </a:r>
              <a:endParaRPr lang="zh-CN" sz="1050" kern="100">
                <a:effectLst/>
                <a:latin typeface="DengXian" panose="02010600030101010101" pitchFamily="2" charset="-122"/>
                <a:ea typeface="DengXian" panose="02010600030101010101" pitchFamily="2" charset="-122"/>
                <a:cs typeface="Times New Roman" panose="02020503050405090304" pitchFamily="18" charset="0"/>
              </a:endParaRPr>
            </a:p>
          </p:txBody>
        </p:sp>
      </p:grpSp>
      <p:sp>
        <p:nvSpPr>
          <p:cNvPr id="10" name="文本框 9"/>
          <p:cNvSpPr txBox="1"/>
          <p:nvPr/>
        </p:nvSpPr>
        <p:spPr>
          <a:xfrm>
            <a:off x="5786101" y="2388198"/>
            <a:ext cx="5369579" cy="2308324"/>
          </a:xfrm>
          <a:prstGeom prst="rect">
            <a:avLst/>
          </a:prstGeom>
          <a:noFill/>
        </p:spPr>
        <p:txBody>
          <a:bodyPr wrap="square" rtlCol="0">
            <a:spAutoFit/>
          </a:bodyPr>
          <a:lstStyle/>
          <a:p>
            <a:pPr marL="285750" indent="-285750">
              <a:buSzPct val="70000"/>
              <a:buFont typeface="Wingdings" panose="05000000000000000000" pitchFamily="2" charset="2"/>
              <a:buChar char="l"/>
            </a:pPr>
            <a:r>
              <a:rPr lang="zh-CN" altLang="zh-CN" sz="2000" dirty="0">
                <a:latin typeface="Times New Roman" panose="02020503050405090304" pitchFamily="18" charset="0"/>
                <a:cs typeface="Times New Roman" panose="02020503050405090304" pitchFamily="18" charset="0"/>
              </a:rPr>
              <a:t>全体被试</a:t>
            </a:r>
            <a:endParaRPr lang="en-US" altLang="zh-CN" sz="2000" dirty="0">
              <a:latin typeface="Times New Roman" panose="02020503050405090304" pitchFamily="18" charset="0"/>
              <a:cs typeface="Times New Roman" panose="02020503050405090304" pitchFamily="18" charset="0"/>
            </a:endParaRPr>
          </a:p>
          <a:p>
            <a:pPr marL="285750" indent="-285750">
              <a:buSzPct val="70000"/>
              <a:buFont typeface="Wingdings" panose="05000000000000000000" pitchFamily="2" charset="2"/>
              <a:buChar char="l"/>
            </a:pPr>
            <a:endParaRPr lang="en-US" altLang="zh-CN" sz="2000" dirty="0">
              <a:latin typeface="Times New Roman" panose="02020503050405090304" pitchFamily="18" charset="0"/>
              <a:cs typeface="Times New Roman" panose="02020503050405090304" pitchFamily="18" charset="0"/>
            </a:endParaRPr>
          </a:p>
          <a:p>
            <a:pPr marL="285750" indent="-285750">
              <a:buSzPct val="70000"/>
              <a:buFont typeface="Wingdings" panose="05000000000000000000" pitchFamily="2" charset="2"/>
              <a:buChar char="l"/>
            </a:pPr>
            <a:r>
              <a:rPr lang="zh-CN" altLang="zh-CN" sz="2000" dirty="0">
                <a:latin typeface="Times New Roman" panose="02020503050405090304" pitchFamily="18" charset="0"/>
                <a:cs typeface="Times New Roman" panose="02020503050405090304" pitchFamily="18" charset="0"/>
              </a:rPr>
              <a:t>在闪光出现在左视野时，</a:t>
            </a:r>
            <a:r>
              <a:rPr lang="zh-CN" altLang="en-US" sz="2000" dirty="0">
                <a:latin typeface="Times New Roman" panose="02020503050405090304" pitchFamily="18" charset="0"/>
                <a:cs typeface="Times New Roman" panose="02020503050405090304" pitchFamily="18" charset="0"/>
              </a:rPr>
              <a:t>正确率</a:t>
            </a:r>
            <a:r>
              <a:rPr lang="zh-CN" altLang="zh-CN" sz="2000" dirty="0">
                <a:latin typeface="Times New Roman" panose="02020503050405090304" pitchFamily="18" charset="0"/>
                <a:cs typeface="Times New Roman" panose="02020503050405090304" pitchFamily="18" charset="0"/>
              </a:rPr>
              <a:t>在</a:t>
            </a:r>
            <a:r>
              <a:rPr lang="en-US" altLang="zh-CN" sz="2000" dirty="0">
                <a:latin typeface="Times New Roman" panose="02020503050405090304" pitchFamily="18" charset="0"/>
                <a:cs typeface="Times New Roman" panose="02020503050405090304" pitchFamily="18" charset="0"/>
              </a:rPr>
              <a:t>3.0Hz</a:t>
            </a:r>
            <a:r>
              <a:rPr lang="zh-CN" altLang="zh-CN" sz="2000" dirty="0">
                <a:latin typeface="Times New Roman" panose="02020503050405090304" pitchFamily="18" charset="0"/>
                <a:cs typeface="Times New Roman" panose="02020503050405090304" pitchFamily="18" charset="0"/>
              </a:rPr>
              <a:t>左右显著，而在闪光出现在右视野时在</a:t>
            </a:r>
            <a:r>
              <a:rPr lang="en-US" altLang="zh-CN" sz="2000" dirty="0">
                <a:latin typeface="Times New Roman" panose="02020503050405090304" pitchFamily="18" charset="0"/>
                <a:cs typeface="Times New Roman" panose="02020503050405090304" pitchFamily="18" charset="0"/>
              </a:rPr>
              <a:t>0-12Hz</a:t>
            </a:r>
            <a:r>
              <a:rPr lang="zh-CN" altLang="zh-CN" sz="2000" dirty="0">
                <a:latin typeface="Times New Roman" panose="02020503050405090304" pitchFamily="18" charset="0"/>
                <a:cs typeface="Times New Roman" panose="02020503050405090304" pitchFamily="18" charset="0"/>
              </a:rPr>
              <a:t>均不显著</a:t>
            </a:r>
            <a:endParaRPr lang="en-US" altLang="zh-CN" sz="2000" dirty="0">
              <a:latin typeface="Times New Roman" panose="02020503050405090304" pitchFamily="18" charset="0"/>
              <a:cs typeface="Times New Roman" panose="02020503050405090304" pitchFamily="18" charset="0"/>
            </a:endParaRPr>
          </a:p>
          <a:p>
            <a:endParaRPr lang="en-US" altLang="zh-CN" sz="2000" b="1" dirty="0">
              <a:latin typeface="Times New Roman" panose="02020503050405090304" pitchFamily="18" charset="0"/>
              <a:cs typeface="Times New Roman" panose="02020503050405090304" pitchFamily="18" charset="0"/>
            </a:endParaRPr>
          </a:p>
          <a:p>
            <a:pPr marL="285750" indent="-285750">
              <a:buSzPct val="70000"/>
              <a:buFont typeface="Wingdings" panose="05000000000000000000" pitchFamily="2" charset="2"/>
              <a:buChar char="l"/>
            </a:pPr>
            <a:endParaRPr kumimoji="1" lang="zh-CN" altLang="en-US" sz="2400" dirty="0">
              <a:latin typeface="Times New Roman" panose="02020503050405090304" pitchFamily="18" charset="0"/>
              <a:cs typeface="Times New Roman" panose="02020503050405090304" pitchFamily="18" charset="0"/>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后测</a:t>
            </a:r>
            <a:r>
              <a:rPr kumimoji="1" lang="en-US" altLang="zh-CN" dirty="0"/>
              <a:t>—3Hz</a:t>
            </a:r>
            <a:r>
              <a:rPr kumimoji="1" lang="zh-CN" altLang="en-US" dirty="0"/>
              <a:t> </a:t>
            </a:r>
            <a:r>
              <a:rPr kumimoji="1" lang="en-US" altLang="zh-CN" dirty="0" err="1"/>
              <a:t>v.s</a:t>
            </a:r>
            <a:r>
              <a:rPr kumimoji="1" lang="en-US" altLang="zh-CN" dirty="0"/>
              <a:t>.</a:t>
            </a:r>
            <a:r>
              <a:rPr kumimoji="1" lang="zh-CN" altLang="en-US" dirty="0"/>
              <a:t> </a:t>
            </a:r>
            <a:r>
              <a:rPr kumimoji="1" lang="en-US" altLang="zh-CN" dirty="0"/>
              <a:t>5Hz</a:t>
            </a:r>
            <a:r>
              <a:rPr kumimoji="1" lang="zh-CN" altLang="en-US" dirty="0"/>
              <a:t> </a:t>
            </a:r>
          </a:p>
        </p:txBody>
      </p:sp>
      <p:sp>
        <p:nvSpPr>
          <p:cNvPr id="10" name="文本框 9"/>
          <p:cNvSpPr txBox="1"/>
          <p:nvPr/>
        </p:nvSpPr>
        <p:spPr>
          <a:xfrm>
            <a:off x="315557" y="5632620"/>
            <a:ext cx="5938221" cy="1354217"/>
          </a:xfrm>
          <a:prstGeom prst="rect">
            <a:avLst/>
          </a:prstGeom>
          <a:noFill/>
        </p:spPr>
        <p:txBody>
          <a:bodyPr wrap="square" rtlCol="0" anchor="t">
            <a:spAutoFit/>
          </a:bodyPr>
          <a:lstStyle/>
          <a:p>
            <a:pPr marL="285750" indent="-285750">
              <a:buSzPct val="70000"/>
              <a:buFont typeface="Wingdings" panose="05000000000000000000" pitchFamily="2" charset="2"/>
              <a:buChar char="l"/>
            </a:pPr>
            <a:r>
              <a:rPr lang="zh-CN" altLang="zh-CN" sz="2000" dirty="0">
                <a:latin typeface="Times New Roman" panose="02020503050405090304" pitchFamily="18" charset="0"/>
                <a:cs typeface="Times New Roman" panose="02020503050405090304" pitchFamily="18" charset="0"/>
              </a:rPr>
              <a:t>在闪光出现在左视野时，</a:t>
            </a:r>
            <a:r>
              <a:rPr lang="zh-CN" altLang="en-US" sz="2000" dirty="0">
                <a:latin typeface="Times New Roman" panose="02020503050405090304" pitchFamily="18" charset="0"/>
                <a:cs typeface="Times New Roman" panose="02020503050405090304" pitchFamily="18" charset="0"/>
              </a:rPr>
              <a:t>正确率</a:t>
            </a:r>
            <a:r>
              <a:rPr lang="zh-CN" altLang="zh-CN" sz="2000" dirty="0">
                <a:latin typeface="Times New Roman" panose="02020503050405090304" pitchFamily="18" charset="0"/>
                <a:cs typeface="Times New Roman" panose="02020503050405090304" pitchFamily="18" charset="0"/>
              </a:rPr>
              <a:t>在</a:t>
            </a:r>
            <a:r>
              <a:rPr lang="en-US" altLang="zh-CN" sz="2000" dirty="0">
                <a:latin typeface="Times New Roman" panose="02020503050405090304" pitchFamily="18" charset="0"/>
                <a:cs typeface="Times New Roman" panose="02020503050405090304" pitchFamily="18" charset="0"/>
              </a:rPr>
              <a:t>0-12Hz</a:t>
            </a:r>
            <a:r>
              <a:rPr lang="zh-CN" altLang="zh-CN" sz="2000" dirty="0">
                <a:latin typeface="Times New Roman" panose="02020503050405090304" pitchFamily="18" charset="0"/>
                <a:cs typeface="Times New Roman" panose="02020503050405090304" pitchFamily="18" charset="0"/>
              </a:rPr>
              <a:t>均不显著，而在闪光出现在右视野时在</a:t>
            </a:r>
            <a:r>
              <a:rPr lang="en-US" altLang="zh-CN" sz="2000" dirty="0">
                <a:latin typeface="Times New Roman" panose="02020503050405090304" pitchFamily="18" charset="0"/>
                <a:cs typeface="Times New Roman" panose="02020503050405090304" pitchFamily="18" charset="0"/>
              </a:rPr>
              <a:t>7.5-7.8Hz</a:t>
            </a:r>
            <a:r>
              <a:rPr lang="zh-CN" altLang="zh-CN" sz="2000" dirty="0">
                <a:latin typeface="Times New Roman" panose="02020503050405090304" pitchFamily="18" charset="0"/>
                <a:cs typeface="Times New Roman" panose="02020503050405090304" pitchFamily="18" charset="0"/>
              </a:rPr>
              <a:t>显著 </a:t>
            </a:r>
            <a:endParaRPr lang="en-US" altLang="zh-CN" sz="2000" dirty="0">
              <a:latin typeface="Times New Roman" panose="02020503050405090304" pitchFamily="18" charset="0"/>
              <a:cs typeface="Times New Roman" panose="02020503050405090304" pitchFamily="18" charset="0"/>
            </a:endParaRPr>
          </a:p>
          <a:p>
            <a:endParaRPr lang="en-US" altLang="zh-CN" b="1" dirty="0">
              <a:latin typeface="Times New Roman" panose="02020503050405090304" pitchFamily="18" charset="0"/>
              <a:cs typeface="Times New Roman" panose="02020503050405090304" pitchFamily="18" charset="0"/>
            </a:endParaRPr>
          </a:p>
          <a:p>
            <a:pPr marL="285750" indent="-285750">
              <a:buSzPct val="70000"/>
              <a:buFont typeface="Wingdings" panose="05000000000000000000" pitchFamily="2" charset="2"/>
              <a:buChar char="l"/>
            </a:pPr>
            <a:endParaRPr kumimoji="1" lang="zh-CN" altLang="en-US" sz="2400" dirty="0">
              <a:latin typeface="Times New Roman" panose="02020503050405090304" pitchFamily="18" charset="0"/>
              <a:cs typeface="Times New Roman" panose="02020503050405090304" pitchFamily="18" charset="0"/>
            </a:endParaRPr>
          </a:p>
        </p:txBody>
      </p:sp>
      <p:grpSp>
        <p:nvGrpSpPr>
          <p:cNvPr id="16" name="组合 15"/>
          <p:cNvGrpSpPr/>
          <p:nvPr/>
        </p:nvGrpSpPr>
        <p:grpSpPr>
          <a:xfrm>
            <a:off x="968693" y="1858631"/>
            <a:ext cx="4303395" cy="3600156"/>
            <a:chOff x="0" y="-1"/>
            <a:chExt cx="5953935" cy="499403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041869"/>
              <a:ext cx="5953935" cy="2952160"/>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b="45072"/>
            <a:stretch>
              <a:fillRect/>
            </a:stretch>
          </p:blipFill>
          <p:spPr>
            <a:xfrm>
              <a:off x="0" y="-1"/>
              <a:ext cx="5953935" cy="2041869"/>
            </a:xfrm>
            <a:prstGeom prst="rect">
              <a:avLst/>
            </a:prstGeom>
          </p:spPr>
        </p:pic>
        <p:sp>
          <p:nvSpPr>
            <p:cNvPr id="19" name="文本框 7"/>
            <p:cNvSpPr txBox="1"/>
            <p:nvPr/>
          </p:nvSpPr>
          <p:spPr>
            <a:xfrm>
              <a:off x="0" y="0"/>
              <a:ext cx="701040" cy="487680"/>
            </a:xfrm>
            <a:prstGeom prst="rect">
              <a:avLst/>
            </a:prstGeom>
            <a:noFill/>
          </p:spPr>
          <p:txBody>
            <a:bodyPr wrap="square" rtlCol="0">
              <a:noAutofit/>
            </a:bodyPr>
            <a:lstStyle/>
            <a:p>
              <a:pPr algn="just">
                <a:spcAft>
                  <a:spcPts val="0"/>
                </a:spcAft>
              </a:pPr>
              <a:r>
                <a:rPr lang="en-US" sz="1200" b="1" kern="120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rPr>
                <a:t>A</a:t>
              </a:r>
              <a:endParaRPr lang="zh-CN" sz="1050" kern="10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20" name="文本框 8"/>
            <p:cNvSpPr txBox="1"/>
            <p:nvPr/>
          </p:nvSpPr>
          <p:spPr>
            <a:xfrm>
              <a:off x="0" y="1786856"/>
              <a:ext cx="701040" cy="487680"/>
            </a:xfrm>
            <a:prstGeom prst="rect">
              <a:avLst/>
            </a:prstGeom>
            <a:noFill/>
          </p:spPr>
          <p:txBody>
            <a:bodyPr wrap="square" rtlCol="0">
              <a:noAutofit/>
            </a:bodyPr>
            <a:lstStyle/>
            <a:p>
              <a:pPr algn="just">
                <a:spcAft>
                  <a:spcPts val="0"/>
                </a:spcAft>
              </a:pPr>
              <a:r>
                <a:rPr lang="en-US" sz="1200" b="1" kern="1200" dirty="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rPr>
                <a:t>B</a:t>
              </a:r>
              <a:endParaRPr lang="zh-CN" sz="1050" kern="100" dirty="0">
                <a:effectLst/>
                <a:latin typeface="DengXian" panose="02010600030101010101" pitchFamily="2" charset="-122"/>
                <a:ea typeface="DengXian" panose="02010600030101010101" pitchFamily="2" charset="-122"/>
                <a:cs typeface="Times New Roman" panose="02020503050405090304" pitchFamily="18" charset="0"/>
              </a:endParaRPr>
            </a:p>
          </p:txBody>
        </p:sp>
      </p:grpSp>
      <p:grpSp>
        <p:nvGrpSpPr>
          <p:cNvPr id="9" name="组合 8"/>
          <p:cNvGrpSpPr/>
          <p:nvPr/>
        </p:nvGrpSpPr>
        <p:grpSpPr>
          <a:xfrm>
            <a:off x="6837400" y="1830047"/>
            <a:ext cx="4428000" cy="3704399"/>
            <a:chOff x="0" y="0"/>
            <a:chExt cx="6104310" cy="4831535"/>
          </a:xfrm>
        </p:grpSpPr>
        <p:pic>
          <p:nvPicPr>
            <p:cNvPr id="11" name="图片 10"/>
            <p:cNvPicPr/>
            <p:nvPr/>
          </p:nvPicPr>
          <p:blipFill>
            <a:blip r:embed="rId5" cstate="print">
              <a:extLst>
                <a:ext uri="{28A0092B-C50C-407E-A947-70E740481C1C}">
                  <a14:useLocalDpi xmlns:a14="http://schemas.microsoft.com/office/drawing/2010/main" val="0"/>
                </a:ext>
              </a:extLst>
            </a:blip>
            <a:srcRect/>
            <a:stretch>
              <a:fillRect/>
            </a:stretch>
          </p:blipFill>
          <p:spPr>
            <a:xfrm>
              <a:off x="0" y="1805084"/>
              <a:ext cx="6104310" cy="3026451"/>
            </a:xfrm>
            <a:prstGeom prst="rect">
              <a:avLst/>
            </a:prstGeom>
            <a:noFill/>
            <a:ln>
              <a:noFill/>
            </a:ln>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rcRect b="43697"/>
            <a:stretch>
              <a:fillRect/>
            </a:stretch>
          </p:blipFill>
          <p:spPr>
            <a:xfrm>
              <a:off x="1" y="1"/>
              <a:ext cx="6104309" cy="1912684"/>
            </a:xfrm>
            <a:prstGeom prst="rect">
              <a:avLst/>
            </a:prstGeom>
          </p:spPr>
        </p:pic>
        <p:sp>
          <p:nvSpPr>
            <p:cNvPr id="13" name="文本框 10"/>
            <p:cNvSpPr txBox="1"/>
            <p:nvPr/>
          </p:nvSpPr>
          <p:spPr>
            <a:xfrm>
              <a:off x="289434" y="0"/>
              <a:ext cx="701040" cy="487680"/>
            </a:xfrm>
            <a:prstGeom prst="rect">
              <a:avLst/>
            </a:prstGeom>
            <a:noFill/>
          </p:spPr>
          <p:txBody>
            <a:bodyPr wrap="square" rtlCol="0">
              <a:noAutofit/>
            </a:bodyPr>
            <a:lstStyle/>
            <a:p>
              <a:pPr algn="just">
                <a:spcAft>
                  <a:spcPts val="0"/>
                </a:spcAft>
              </a:pPr>
              <a:r>
                <a:rPr lang="en-US" sz="1200" b="1" kern="120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rPr>
                <a:t>A</a:t>
              </a:r>
              <a:endParaRPr lang="zh-CN" sz="1050" kern="10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14" name="文本框 11"/>
            <p:cNvSpPr txBox="1"/>
            <p:nvPr/>
          </p:nvSpPr>
          <p:spPr>
            <a:xfrm>
              <a:off x="289433" y="1620265"/>
              <a:ext cx="701040" cy="487680"/>
            </a:xfrm>
            <a:prstGeom prst="rect">
              <a:avLst/>
            </a:prstGeom>
            <a:noFill/>
          </p:spPr>
          <p:txBody>
            <a:bodyPr wrap="square" rtlCol="0">
              <a:noAutofit/>
            </a:bodyPr>
            <a:lstStyle/>
            <a:p>
              <a:pPr algn="just">
                <a:spcAft>
                  <a:spcPts val="0"/>
                </a:spcAft>
              </a:pPr>
              <a:r>
                <a:rPr lang="en-US" sz="1200" b="1" kern="1200">
                  <a:solidFill>
                    <a:srgbClr val="000000"/>
                  </a:solidFill>
                  <a:effectLst/>
                  <a:latin typeface="Times New Roman" panose="02020503050405090304" pitchFamily="18" charset="0"/>
                  <a:ea typeface="DengXian" panose="02010600030101010101" pitchFamily="2" charset="-122"/>
                  <a:cs typeface="Times New Roman" panose="02020503050405090304" pitchFamily="18" charset="0"/>
                </a:rPr>
                <a:t>B</a:t>
              </a:r>
              <a:endParaRPr lang="zh-CN" sz="1050" kern="100">
                <a:effectLst/>
                <a:latin typeface="DengXian" panose="02010600030101010101" pitchFamily="2" charset="-122"/>
                <a:ea typeface="DengXian" panose="02010600030101010101" pitchFamily="2" charset="-122"/>
                <a:cs typeface="Times New Roman" panose="02020503050405090304" pitchFamily="18" charset="0"/>
              </a:endParaRPr>
            </a:p>
          </p:txBody>
        </p:sp>
      </p:grpSp>
      <p:sp>
        <p:nvSpPr>
          <p:cNvPr id="15" name="文本框 14"/>
          <p:cNvSpPr txBox="1"/>
          <p:nvPr/>
        </p:nvSpPr>
        <p:spPr>
          <a:xfrm>
            <a:off x="6082290" y="5627133"/>
            <a:ext cx="5938221" cy="707886"/>
          </a:xfrm>
          <a:prstGeom prst="rect">
            <a:avLst/>
          </a:prstGeom>
          <a:noFill/>
        </p:spPr>
        <p:txBody>
          <a:bodyPr wrap="square" rtlCol="0">
            <a:spAutoFit/>
          </a:bodyPr>
          <a:lstStyle/>
          <a:p>
            <a:pPr marL="285750" indent="-285750">
              <a:buSzPct val="70000"/>
              <a:buFont typeface="Wingdings" panose="05000000000000000000" pitchFamily="2" charset="2"/>
              <a:buChar char="l"/>
            </a:pPr>
            <a:r>
              <a:rPr lang="zh-CN" altLang="zh-CN" sz="2000" dirty="0">
                <a:latin typeface="Times New Roman" panose="02020503050405090304" pitchFamily="18" charset="0"/>
                <a:cs typeface="Times New Roman" panose="02020503050405090304" pitchFamily="18" charset="0"/>
              </a:rPr>
              <a:t>在闪光出现在左视野时，</a:t>
            </a:r>
            <a:r>
              <a:rPr lang="zh-CN" altLang="en-US" sz="2000" dirty="0">
                <a:latin typeface="Times New Roman" panose="02020503050405090304" pitchFamily="18" charset="0"/>
                <a:cs typeface="Times New Roman" panose="02020503050405090304" pitchFamily="18" charset="0"/>
              </a:rPr>
              <a:t>正确率</a:t>
            </a:r>
            <a:r>
              <a:rPr lang="zh-CN" altLang="zh-CN" sz="2000" dirty="0">
                <a:latin typeface="Times New Roman" panose="02020503050405090304" pitchFamily="18" charset="0"/>
                <a:cs typeface="Times New Roman" panose="02020503050405090304" pitchFamily="18" charset="0"/>
              </a:rPr>
              <a:t>在</a:t>
            </a:r>
            <a:r>
              <a:rPr lang="en-US" altLang="zh-CN" sz="2000" dirty="0">
                <a:latin typeface="Times New Roman" panose="02020503050405090304" pitchFamily="18" charset="0"/>
                <a:cs typeface="Times New Roman" panose="02020503050405090304" pitchFamily="18" charset="0"/>
              </a:rPr>
              <a:t>7.5-8.5Hz</a:t>
            </a:r>
            <a:r>
              <a:rPr lang="zh-CN" altLang="zh-CN" sz="2000" dirty="0">
                <a:latin typeface="Times New Roman" panose="02020503050405090304" pitchFamily="18" charset="0"/>
                <a:cs typeface="Times New Roman" panose="02020503050405090304" pitchFamily="18" charset="0"/>
              </a:rPr>
              <a:t>显著，而在闪光出现在右视野时在</a:t>
            </a:r>
            <a:r>
              <a:rPr lang="en-US" altLang="zh-CN" sz="2000" dirty="0">
                <a:latin typeface="Times New Roman" panose="02020503050405090304" pitchFamily="18" charset="0"/>
                <a:cs typeface="Times New Roman" panose="02020503050405090304" pitchFamily="18" charset="0"/>
              </a:rPr>
              <a:t>0-12Hz</a:t>
            </a:r>
            <a:r>
              <a:rPr lang="zh-CN" altLang="zh-CN" sz="2000" dirty="0">
                <a:latin typeface="Times New Roman" panose="02020503050405090304" pitchFamily="18" charset="0"/>
                <a:cs typeface="Times New Roman" panose="02020503050405090304" pitchFamily="18" charset="0"/>
              </a:rPr>
              <a:t>均不显著 </a:t>
            </a:r>
            <a:endParaRPr lang="en-US" altLang="zh-CN" sz="2000" dirty="0">
              <a:latin typeface="Times New Roman" panose="02020503050405090304" pitchFamily="18" charset="0"/>
              <a:cs typeface="Times New Roman" panose="02020503050405090304" pitchFamily="18" charset="0"/>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左右视野不对称性</a:t>
            </a:r>
            <a:endParaRPr kumimoji="1" lang="zh-CN" altLang="en-US" dirty="0"/>
          </a:p>
        </p:txBody>
      </p:sp>
      <p:sp>
        <p:nvSpPr>
          <p:cNvPr id="4" name="文本框 3"/>
          <p:cNvSpPr txBox="1"/>
          <p:nvPr/>
        </p:nvSpPr>
        <p:spPr>
          <a:xfrm>
            <a:off x="340723" y="2528887"/>
            <a:ext cx="11571513" cy="2954655"/>
          </a:xfrm>
          <a:prstGeom prst="rect">
            <a:avLst/>
          </a:prstGeom>
          <a:noFill/>
        </p:spPr>
        <p:txBody>
          <a:bodyPr wrap="square" rtlCol="0">
            <a:spAutoFit/>
          </a:bodyPr>
          <a:lstStyle/>
          <a:p>
            <a:pPr marL="342900" indent="-342900">
              <a:buFont typeface="Arial" panose="020B0604020202090204" pitchFamily="34" charset="0"/>
              <a:buChar char="•"/>
            </a:pPr>
            <a:r>
              <a:rPr lang="en-US" altLang="zh-CN" sz="2400" dirty="0">
                <a:latin typeface="Times New Roman" panose="02020503050405090304" pitchFamily="18" charset="0"/>
                <a:cs typeface="Times New Roman" panose="02020503050405090304" pitchFamily="18" charset="0"/>
              </a:rPr>
              <a:t>Landau</a:t>
            </a:r>
            <a:r>
              <a:rPr lang="zh-CN" altLang="zh-CN" sz="2400" dirty="0">
                <a:latin typeface="Times New Roman" panose="02020503050405090304" pitchFamily="18" charset="0"/>
                <a:cs typeface="Times New Roman" panose="02020503050405090304" pitchFamily="18" charset="0"/>
              </a:rPr>
              <a:t>和</a:t>
            </a:r>
            <a:r>
              <a:rPr lang="en-US" altLang="zh-CN" sz="2400" dirty="0">
                <a:latin typeface="Times New Roman" panose="02020503050405090304" pitchFamily="18" charset="0"/>
                <a:cs typeface="Times New Roman" panose="02020503050405090304" pitchFamily="18" charset="0"/>
              </a:rPr>
              <a:t>Fries(2012)</a:t>
            </a:r>
            <a:r>
              <a:rPr lang="zh-CN" altLang="zh-CN" sz="2400" dirty="0">
                <a:latin typeface="Times New Roman" panose="02020503050405090304" pitchFamily="18" charset="0"/>
                <a:cs typeface="Times New Roman" panose="02020503050405090304" pitchFamily="18" charset="0"/>
              </a:rPr>
              <a:t>认为</a:t>
            </a:r>
            <a:r>
              <a:rPr lang="zh-CN" altLang="en-US" sz="2400" dirty="0">
                <a:latin typeface="Times New Roman" panose="02020503050405090304" pitchFamily="18" charset="0"/>
                <a:cs typeface="Times New Roman" panose="02020503050405090304" pitchFamily="18" charset="0"/>
              </a:rPr>
              <a:t>，</a:t>
            </a:r>
            <a:r>
              <a:rPr lang="zh-CN" altLang="zh-CN" sz="2400" dirty="0">
                <a:latin typeface="Times New Roman" panose="02020503050405090304" pitchFamily="18" charset="0"/>
                <a:cs typeface="Times New Roman" panose="02020503050405090304" pitchFamily="18" charset="0"/>
              </a:rPr>
              <a:t>右半球中介了对两侧视野的空间注意，但是左半球只中介了右视野的空间。在左视野的闪光只和右半球有关，而在右视野的闪光与两侧半球有关从而能够更好地重置两侧相位</a:t>
            </a:r>
            <a:endParaRPr lang="en-US" altLang="zh-CN" sz="2400" dirty="0">
              <a:latin typeface="Times New Roman" panose="02020503050405090304" pitchFamily="18" charset="0"/>
              <a:cs typeface="Times New Roman" panose="02020503050405090304" pitchFamily="18" charset="0"/>
            </a:endParaRPr>
          </a:p>
          <a:p>
            <a:pPr marL="342900" indent="-342900">
              <a:buFont typeface="Arial" panose="020B0604020202090204" pitchFamily="34" charset="0"/>
              <a:buChar char="•"/>
            </a:pPr>
            <a:endParaRPr lang="en-US" altLang="zh-CN" sz="2400" dirty="0">
              <a:latin typeface="Times New Roman" panose="02020503050405090304" pitchFamily="18" charset="0"/>
              <a:cs typeface="Times New Roman" panose="02020503050405090304" pitchFamily="18" charset="0"/>
            </a:endParaRPr>
          </a:p>
          <a:p>
            <a:pPr marL="342900" indent="-342900">
              <a:buFont typeface="Arial" panose="020B0604020202090204" pitchFamily="34" charset="0"/>
              <a:buChar char="•"/>
            </a:pPr>
            <a:r>
              <a:rPr lang="zh-CN" altLang="zh-CN" sz="2400" dirty="0">
                <a:latin typeface="Times New Roman" panose="02020503050405090304" pitchFamily="18" charset="0"/>
                <a:cs typeface="Times New Roman" panose="02020503050405090304" pitchFamily="18" charset="0"/>
              </a:rPr>
              <a:t>但理论上，当注视点集中在中央时，右视野的闪光只和左半球有关，故只能重置右视野的注意，而左视野的闪光和右半球有关，从而能够重置两侧视野的注意，这可能可以部分解释在本实验中普遍为左视野呈现闪光时会出现空间注意节律</a:t>
            </a:r>
            <a:endParaRPr lang="en-US" altLang="zh-CN" sz="2400" dirty="0">
              <a:latin typeface="Times New Roman" panose="02020503050405090304" pitchFamily="18" charset="0"/>
              <a:cs typeface="Times New Roman" panose="02020503050405090304" pitchFamily="18" charset="0"/>
            </a:endParaRPr>
          </a:p>
          <a:p>
            <a:endParaRPr kumimoji="1" lang="zh-CN" altLang="en-US" dirty="0"/>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空间注意节律</a:t>
            </a:r>
          </a:p>
        </p:txBody>
      </p:sp>
      <mc:AlternateContent xmlns:mc="http://schemas.openxmlformats.org/markup-compatibility/2006" xmlns:a14="http://schemas.microsoft.com/office/drawing/2010/main">
        <mc:Choice Requires="a14">
          <p:sp>
            <p:nvSpPr>
              <p:cNvPr id="3" name="文本框 2"/>
              <p:cNvSpPr txBox="1"/>
              <p:nvPr/>
            </p:nvSpPr>
            <p:spPr>
              <a:xfrm>
                <a:off x="326570" y="2394857"/>
                <a:ext cx="11941630" cy="3797300"/>
              </a:xfrm>
              <a:prstGeom prst="rect">
                <a:avLst/>
              </a:prstGeom>
              <a:noFill/>
            </p:spPr>
            <p:txBody>
              <a:bodyPr wrap="square" rtlCol="0">
                <a:spAutoFit/>
              </a:bodyPr>
              <a:lstStyle/>
              <a:p>
                <a:pPr marL="285750" indent="-285750">
                  <a:buFont typeface="Arial" panose="020B0604020202090204" pitchFamily="34" charset="0"/>
                  <a:buChar char="•"/>
                </a:pPr>
                <a:r>
                  <a:rPr lang="zh-CN" altLang="zh-CN" sz="2400" dirty="0">
                    <a:latin typeface="Times New Roman" panose="02020503050405090304" pitchFamily="18" charset="0"/>
                    <a:cs typeface="Times New Roman" panose="02020503050405090304" pitchFamily="18" charset="0"/>
                  </a:rPr>
                  <a:t>在外界节律性刺激启动下，被试的注意资源</a:t>
                </a:r>
                <a:r>
                  <a:rPr lang="zh-CN" altLang="en-US" sz="2400" dirty="0">
                    <a:latin typeface="Times New Roman" panose="02020503050405090304" pitchFamily="18" charset="0"/>
                    <a:cs typeface="Times New Roman" panose="02020503050405090304" pitchFamily="18" charset="0"/>
                  </a:rPr>
                  <a:t>可能</a:t>
                </a:r>
                <a:r>
                  <a:rPr lang="zh-CN" altLang="zh-CN" sz="2400" dirty="0">
                    <a:latin typeface="Times New Roman" panose="02020503050405090304" pitchFamily="18" charset="0"/>
                    <a:cs typeface="Times New Roman" panose="02020503050405090304" pitchFamily="18" charset="0"/>
                  </a:rPr>
                  <a:t>被部分消耗，从而没有足够的注意资源注意两个物体，只能注意单侧，使得注意节律和类似注意单个物体时一致</a:t>
                </a:r>
                <a:endParaRPr lang="en-US" altLang="zh-CN" sz="2400"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endParaRPr lang="en-US" altLang="zh-CN" sz="2400"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lang="zh-CN" altLang="zh-CN" sz="2400" dirty="0">
                    <a:latin typeface="Times New Roman" panose="02020503050405090304" pitchFamily="18" charset="0"/>
                    <a:cs typeface="Times New Roman" panose="02020503050405090304" pitchFamily="18" charset="0"/>
                  </a:rPr>
                  <a:t>大脑中的知觉回音</a:t>
                </a:r>
                <a:r>
                  <a:rPr lang="en-US" altLang="zh-CN" sz="2400" dirty="0">
                    <a:latin typeface="Times New Roman" panose="02020503050405090304" pitchFamily="18" charset="0"/>
                    <a:cs typeface="Times New Roman" panose="02020503050405090304" pitchFamily="18" charset="0"/>
                  </a:rPr>
                  <a:t>(perceptual echo)</a:t>
                </a:r>
                <a:r>
                  <a:rPr lang="zh-CN" altLang="en-US" sz="2400" dirty="0">
                    <a:latin typeface="Times New Roman" panose="02020503050405090304" pitchFamily="18" charset="0"/>
                    <a:cs typeface="Times New Roman" panose="02020503050405090304" pitchFamily="18" charset="0"/>
                  </a:rPr>
                  <a:t>可能</a:t>
                </a:r>
                <a:r>
                  <a:rPr lang="zh-CN" altLang="zh-CN" sz="2400" dirty="0">
                    <a:latin typeface="Times New Roman" panose="02020503050405090304" pitchFamily="18" charset="0"/>
                    <a:cs typeface="Times New Roman" panose="02020503050405090304" pitchFamily="18" charset="0"/>
                  </a:rPr>
                  <a:t>并非是线性系统，</a:t>
                </a:r>
                <a:r>
                  <a:rPr lang="zh-CN" altLang="en-US" sz="2400" dirty="0">
                    <a:latin typeface="Times New Roman" panose="02020503050405090304" pitchFamily="18" charset="0"/>
                    <a:cs typeface="Times New Roman" panose="02020503050405090304" pitchFamily="18" charset="0"/>
                  </a:rPr>
                  <a:t>而</a:t>
                </a:r>
                <a:r>
                  <a:rPr lang="zh-CN" altLang="zh-CN" sz="2400" dirty="0">
                    <a:latin typeface="Times New Roman" panose="02020503050405090304" pitchFamily="18" charset="0"/>
                    <a:cs typeface="Times New Roman" panose="02020503050405090304" pitchFamily="18" charset="0"/>
                  </a:rPr>
                  <a:t>是某一种非线性系统，如下式：</a:t>
                </a: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𝑙𝑖𝑛𝑒𝑎𝑟</m:t>
                      </m:r>
                      <m:r>
                        <a:rPr lang="en-US" altLang="zh-CN" sz="2400" i="1">
                          <a:latin typeface="Cambria Math" panose="02040503050406030204" pitchFamily="18" charset="0"/>
                        </a:rPr>
                        <m:t> </m:t>
                      </m:r>
                      <m:r>
                        <a:rPr lang="en-US" altLang="zh-CN" sz="2400" i="1">
                          <a:latin typeface="Cambria Math" panose="02040503050406030204" pitchFamily="18" charset="0"/>
                        </a:rPr>
                        <m:t>𝑚𝑜𝑑𝑒𝑙</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sin</m:t>
                          </m:r>
                        </m:fName>
                        <m:e>
                          <m:d>
                            <m:dPr>
                              <m:ctrlPr>
                                <a:rPr lang="zh-CN" altLang="zh-CN" sz="2400" i="1">
                                  <a:latin typeface="Cambria Math" panose="02040503050406030204" pitchFamily="18" charset="0"/>
                                </a:rPr>
                              </m:ctrlPr>
                            </m:dPr>
                            <m:e>
                              <m:r>
                                <a:rPr lang="en-US" altLang="zh-CN" sz="2400" i="1">
                                  <a:latin typeface="Cambria Math" panose="02040503050406030204" pitchFamily="18" charset="0"/>
                                </a:rPr>
                                <m:t>2∗</m:t>
                              </m:r>
                              <m:r>
                                <a:rPr lang="en-US" altLang="zh-CN" sz="2400" i="1">
                                  <a:latin typeface="Cambria Math" panose="02040503050406030204" pitchFamily="18" charset="0"/>
                                </a:rPr>
                                <m:t>𝑝𝑖</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𝑛𝑎𝑡𝑢𝑟𝑎𝑙</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e>
                          </m:d>
                        </m:e>
                      </m:func>
                      <m:r>
                        <a:rPr lang="en-US" altLang="zh-CN" sz="2400" i="1">
                          <a:latin typeface="Cambria Math" panose="02040503050406030204" pitchFamily="18" charset="0"/>
                        </a:rPr>
                        <m:t>+</m:t>
                      </m:r>
                      <m:r>
                        <m:rPr>
                          <m:sty m:val="p"/>
                        </m:rPr>
                        <a:rPr lang="en-US" altLang="zh-CN" sz="2400">
                          <a:latin typeface="Cambria Math" panose="02040503050406030204" pitchFamily="18" charset="0"/>
                        </a:rPr>
                        <m:t>sin</m:t>
                      </m:r>
                      <m:r>
                        <a:rPr lang="en-US" altLang="zh-CN" sz="2400">
                          <a:latin typeface="Cambria Math" panose="02040503050406030204" pitchFamily="18" charset="0"/>
                        </a:rPr>
                        <m:t>⁡</m:t>
                      </m:r>
                      <m:r>
                        <a:rPr lang="en-US" altLang="zh-CN" sz="2400" i="1">
                          <a:latin typeface="Cambria Math" panose="02040503050406030204" pitchFamily="18" charset="0"/>
                        </a:rPr>
                        <m:t>(2∗</m:t>
                      </m:r>
                      <m:r>
                        <a:rPr lang="en-US" altLang="zh-CN" sz="2400" i="1">
                          <a:latin typeface="Cambria Math" panose="02040503050406030204" pitchFamily="18" charset="0"/>
                        </a:rPr>
                        <m:t>𝑝𝑖</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𝑝𝑟𝑖𝑚𝑖𝑛𝑔</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m:oMathPara>
                </a14:m>
                <a:endParaRPr lang="zh-CN" altLang="zh-CN" sz="2400" dirty="0">
                  <a:latin typeface="Times New Roman" panose="02020503050405090304" pitchFamily="18" charset="0"/>
                  <a:cs typeface="Times New Roman" panose="02020503050405090304" pitchFamily="18" charset="0"/>
                </a:endParaRP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𝑛𝑜𝑛𝑙𝑖𝑛𝑒𝑎𝑟</m:t>
                      </m:r>
                      <m:r>
                        <a:rPr lang="en-US" altLang="zh-CN" sz="2400" i="1">
                          <a:latin typeface="Cambria Math" panose="02040503050406030204" pitchFamily="18" charset="0"/>
                        </a:rPr>
                        <m:t> </m:t>
                      </m:r>
                      <m:r>
                        <a:rPr lang="en-US" altLang="zh-CN" sz="2400" i="1">
                          <a:latin typeface="Cambria Math" panose="02040503050406030204" pitchFamily="18" charset="0"/>
                        </a:rPr>
                        <m:t>𝑚𝑜𝑑𝑒𝑙</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sin</m:t>
                          </m:r>
                        </m:fName>
                        <m:e>
                          <m:d>
                            <m:dPr>
                              <m:ctrlPr>
                                <a:rPr lang="zh-CN" altLang="zh-CN" sz="2400" i="1">
                                  <a:latin typeface="Cambria Math" panose="02040503050406030204" pitchFamily="18" charset="0"/>
                                </a:rPr>
                              </m:ctrlPr>
                            </m:dPr>
                            <m:e>
                              <m:r>
                                <a:rPr lang="en-US" altLang="zh-CN" sz="2400" i="1">
                                  <a:latin typeface="Cambria Math" panose="02040503050406030204" pitchFamily="18" charset="0"/>
                                </a:rPr>
                                <m:t>2∗</m:t>
                              </m:r>
                              <m:r>
                                <a:rPr lang="en-US" altLang="zh-CN" sz="2400" i="1">
                                  <a:latin typeface="Cambria Math" panose="02040503050406030204" pitchFamily="18" charset="0"/>
                                </a:rPr>
                                <m:t>𝑝𝑖</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𝑛𝑎𝑡𝑢𝑟𝑎𝑙</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e>
                          </m:d>
                        </m:e>
                      </m:func>
                      <m:r>
                        <a:rPr lang="en-US" altLang="zh-CN" sz="2400" i="1">
                          <a:latin typeface="Cambria Math" panose="02040503050406030204" pitchFamily="18" charset="0"/>
                        </a:rPr>
                        <m:t>∗</m:t>
                      </m:r>
                      <m:r>
                        <m:rPr>
                          <m:sty m:val="p"/>
                        </m:rPr>
                        <a:rPr lang="en-US" altLang="zh-CN" sz="2400">
                          <a:latin typeface="Cambria Math" panose="02040503050406030204" pitchFamily="18" charset="0"/>
                        </a:rPr>
                        <m:t>sin</m:t>
                      </m:r>
                      <m:r>
                        <a:rPr lang="en-US" altLang="zh-CN" sz="2400">
                          <a:latin typeface="Cambria Math" panose="02040503050406030204" pitchFamily="18" charset="0"/>
                        </a:rPr>
                        <m:t>⁡</m:t>
                      </m:r>
                      <m:r>
                        <a:rPr lang="en-US" altLang="zh-CN" sz="2400" i="1">
                          <a:latin typeface="Cambria Math" panose="02040503050406030204" pitchFamily="18" charset="0"/>
                        </a:rPr>
                        <m:t>(2∗</m:t>
                      </m:r>
                      <m:r>
                        <a:rPr lang="en-US" altLang="zh-CN" sz="2400" i="1">
                          <a:latin typeface="Cambria Math" panose="02040503050406030204" pitchFamily="18" charset="0"/>
                        </a:rPr>
                        <m:t>𝑝𝑖</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𝑝𝑟𝑖𝑚𝑖𝑛𝑔</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m:oMathPara>
                </a14:m>
                <a:endParaRPr lang="en-US" altLang="zh-CN" sz="2400" dirty="0">
                  <a:latin typeface="Times New Roman" panose="02020503050405090304" pitchFamily="18" charset="0"/>
                  <a:cs typeface="Times New Roman" panose="02020503050405090304" pitchFamily="18" charset="0"/>
                </a:endParaRPr>
              </a:p>
              <a:p>
                <a:endParaRPr lang="zh-CN" altLang="zh-CN" sz="2400" dirty="0">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lang="zh-CN" altLang="zh-CN" sz="2400" dirty="0">
                    <a:latin typeface="Times New Roman" panose="02020503050405090304" pitchFamily="18" charset="0"/>
                    <a:cs typeface="Times New Roman" panose="02020503050405090304" pitchFamily="18" charset="0"/>
                  </a:rPr>
                  <a:t>这种特定的乘积式的非线性模型在上述计算过程种可以得到</a:t>
                </a:r>
                <a:r>
                  <a:rPr lang="en-US" altLang="zh-CN" sz="2400" i="1" dirty="0" err="1">
                    <a:latin typeface="Times New Roman" panose="02020503050405090304" pitchFamily="18" charset="0"/>
                    <a:cs typeface="Times New Roman" panose="02020503050405090304" pitchFamily="18" charset="0"/>
                  </a:rPr>
                  <a:t>f</a:t>
                </a:r>
                <a:r>
                  <a:rPr lang="en-US" altLang="zh-CN" sz="2400" i="1" baseline="-25000" dirty="0" err="1">
                    <a:latin typeface="Times New Roman" panose="02020503050405090304" pitchFamily="18" charset="0"/>
                    <a:cs typeface="Times New Roman" panose="02020503050405090304" pitchFamily="18" charset="0"/>
                  </a:rPr>
                  <a:t>natural</a:t>
                </a:r>
                <a:r>
                  <a:rPr lang="en-US" altLang="zh-CN" sz="2400" dirty="0" err="1">
                    <a:latin typeface="Times New Roman" panose="02020503050405090304" pitchFamily="18" charset="0"/>
                    <a:cs typeface="Times New Roman" panose="02020503050405090304" pitchFamily="18" charset="0"/>
                  </a:rPr>
                  <a:t>+</a:t>
                </a:r>
                <a:r>
                  <a:rPr lang="en-US" altLang="zh-CN" sz="2400" i="1" dirty="0" err="1">
                    <a:latin typeface="Times New Roman" panose="02020503050405090304" pitchFamily="18" charset="0"/>
                    <a:cs typeface="Times New Roman" panose="02020503050405090304" pitchFamily="18" charset="0"/>
                  </a:rPr>
                  <a:t>f</a:t>
                </a:r>
                <a:r>
                  <a:rPr lang="en-US" altLang="zh-CN" sz="2400" i="1" baseline="-25000" dirty="0" err="1">
                    <a:latin typeface="Times New Roman" panose="02020503050405090304" pitchFamily="18" charset="0"/>
                    <a:cs typeface="Times New Roman" panose="02020503050405090304" pitchFamily="18" charset="0"/>
                  </a:rPr>
                  <a:t>priming</a:t>
                </a:r>
                <a:r>
                  <a:rPr lang="zh-CN" altLang="zh-CN" sz="2400" dirty="0">
                    <a:latin typeface="Times New Roman" panose="02020503050405090304" pitchFamily="18" charset="0"/>
                    <a:cs typeface="Times New Roman" panose="02020503050405090304" pitchFamily="18" charset="0"/>
                  </a:rPr>
                  <a:t>左右的频率，这可以解释启动频率为</a:t>
                </a:r>
                <a:r>
                  <a:rPr lang="en-US" altLang="zh-CN" sz="2400" dirty="0">
                    <a:latin typeface="Times New Roman" panose="02020503050405090304" pitchFamily="18" charset="0"/>
                    <a:cs typeface="Times New Roman" panose="02020503050405090304" pitchFamily="18" charset="0"/>
                  </a:rPr>
                  <a:t>3Hz</a:t>
                </a:r>
                <a:r>
                  <a:rPr lang="zh-CN" altLang="zh-CN" sz="2400" dirty="0">
                    <a:latin typeface="Times New Roman" panose="02020503050405090304" pitchFamily="18" charset="0"/>
                    <a:cs typeface="Times New Roman" panose="02020503050405090304" pitchFamily="18" charset="0"/>
                  </a:rPr>
                  <a:t>或</a:t>
                </a:r>
                <a:r>
                  <a:rPr lang="en-US" altLang="zh-CN" sz="2400" dirty="0">
                    <a:latin typeface="Times New Roman" panose="02020503050405090304" pitchFamily="18" charset="0"/>
                    <a:cs typeface="Times New Roman" panose="02020503050405090304" pitchFamily="18" charset="0"/>
                  </a:rPr>
                  <a:t>5Hz</a:t>
                </a:r>
                <a:r>
                  <a:rPr lang="zh-CN" altLang="zh-CN" sz="2400" dirty="0">
                    <a:latin typeface="Times New Roman" panose="02020503050405090304" pitchFamily="18" charset="0"/>
                    <a:cs typeface="Times New Roman" panose="02020503050405090304" pitchFamily="18" charset="0"/>
                  </a:rPr>
                  <a:t>时被试的注意频率都为</a:t>
                </a:r>
                <a:r>
                  <a:rPr lang="en-US" altLang="zh-CN" sz="2400" dirty="0">
                    <a:latin typeface="Times New Roman" panose="02020503050405090304" pitchFamily="18" charset="0"/>
                    <a:cs typeface="Times New Roman" panose="02020503050405090304" pitchFamily="18" charset="0"/>
                  </a:rPr>
                  <a:t>7-8Hz</a:t>
                </a:r>
                <a:endParaRPr lang="zh-CN" altLang="zh-CN" sz="2400" dirty="0">
                  <a:latin typeface="Times New Roman" panose="02020503050405090304" pitchFamily="18" charset="0"/>
                  <a:cs typeface="Times New Roman" panose="0202050305040509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26570" y="2394857"/>
                <a:ext cx="11941630" cy="3797300"/>
              </a:xfrm>
              <a:prstGeom prst="rect">
                <a:avLst/>
              </a:prstGeom>
              <a:blipFill rotWithShape="1">
                <a:blip r:embed="rId2"/>
                <a:stretch>
                  <a:fillRect l="-2" t="-7" b="7"/>
                </a:stretch>
              </a:blipFill>
            </p:spPr>
            <p:txBody>
              <a:bodyPr/>
              <a:lstStyle/>
              <a:p>
                <a:r>
                  <a:rPr lang="zh-TW"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夹带指数</a:t>
            </a:r>
            <a:r>
              <a:rPr lang="en-US" altLang="zh-CN" dirty="0"/>
              <a:t>(Entrainment Index, EI)</a:t>
            </a:r>
            <a:r>
              <a:rPr lang="zh-CN" altLang="zh-CN" dirty="0"/>
              <a:t> </a:t>
            </a:r>
            <a:endParaRPr kumimoji="1"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191638" y="2517289"/>
                <a:ext cx="11792381" cy="3031920"/>
              </a:xfrm>
              <a:prstGeom prst="rect">
                <a:avLst/>
              </a:prstGeom>
              <a:noFill/>
            </p:spPr>
            <p:txBody>
              <a:bodyPr wrap="square" rtlCol="0">
                <a:spAutoFit/>
              </a:bodyPr>
              <a:lstStyle/>
              <a:p>
                <a:pPr marL="342900" indent="-342900">
                  <a:buFont typeface="Arial" panose="020B0604020202090204" pitchFamily="34" charset="0"/>
                  <a:buChar char="•"/>
                </a:pPr>
                <a:r>
                  <a:rPr lang="zh-CN" altLang="zh-CN" sz="2400" dirty="0">
                    <a:latin typeface="Times New Roman" panose="02020503050405090304" pitchFamily="18" charset="0"/>
                    <a:cs typeface="Times New Roman" panose="02020503050405090304" pitchFamily="18" charset="0"/>
                  </a:rPr>
                  <a:t>对不同启动频率的每个被试的正确率在</a:t>
                </a:r>
                <a:r>
                  <a:rPr lang="en-US" altLang="zh-CN" sz="2400" dirty="0">
                    <a:latin typeface="Times New Roman" panose="02020503050405090304" pitchFamily="18" charset="0"/>
                    <a:cs typeface="Times New Roman" panose="02020503050405090304" pitchFamily="18" charset="0"/>
                  </a:rPr>
                  <a:t>3Hz</a:t>
                </a:r>
                <a:r>
                  <a:rPr lang="zh-CN" altLang="zh-CN" sz="2400" dirty="0">
                    <a:latin typeface="Times New Roman" panose="02020503050405090304" pitchFamily="18" charset="0"/>
                    <a:cs typeface="Times New Roman" panose="02020503050405090304" pitchFamily="18" charset="0"/>
                  </a:rPr>
                  <a:t>和</a:t>
                </a:r>
                <a:r>
                  <a:rPr lang="en-US" altLang="zh-CN" sz="2400" dirty="0">
                    <a:latin typeface="Times New Roman" panose="02020503050405090304" pitchFamily="18" charset="0"/>
                    <a:cs typeface="Times New Roman" panose="02020503050405090304" pitchFamily="18" charset="0"/>
                  </a:rPr>
                  <a:t>5Hz</a:t>
                </a:r>
                <a:r>
                  <a:rPr lang="zh-CN" altLang="zh-CN" sz="2400" dirty="0">
                    <a:latin typeface="Times New Roman" panose="02020503050405090304" pitchFamily="18" charset="0"/>
                    <a:cs typeface="Times New Roman" panose="02020503050405090304" pitchFamily="18" charset="0"/>
                  </a:rPr>
                  <a:t>频率下的能量计算夹带指数，公式</a:t>
                </a:r>
                <a:r>
                  <a:rPr lang="zh-CN" altLang="en-US" sz="2400" dirty="0">
                    <a:latin typeface="Times New Roman" panose="02020503050405090304" pitchFamily="18" charset="0"/>
                    <a:cs typeface="Times New Roman" panose="02020503050405090304" pitchFamily="18" charset="0"/>
                  </a:rPr>
                  <a:t>：</a:t>
                </a:r>
                <a:endParaRPr lang="zh-CN" altLang="zh-CN" sz="2400" dirty="0">
                  <a:latin typeface="Times New Roman" panose="02020503050405090304" pitchFamily="18" charset="0"/>
                  <a:cs typeface="Times New Roman" panose="02020503050405090304" pitchFamily="18" charset="0"/>
                </a:endParaRP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𝐸𝐼</m:t>
                      </m:r>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𝑃𝑜𝑤𝑒𝑟</m:t>
                              </m:r>
                            </m:e>
                            <m:sub>
                              <m:r>
                                <a:rPr lang="en-US" altLang="zh-CN" sz="2400" i="1">
                                  <a:latin typeface="Cambria Math" panose="02040503050406030204" pitchFamily="18" charset="0"/>
                                </a:rPr>
                                <m:t>𝑝𝑜𝑠𝑡</m:t>
                              </m:r>
                            </m:sub>
                          </m:sSub>
                          <m:r>
                            <a:rPr lang="en-US" altLang="zh-CN" sz="2400" i="1">
                              <a:latin typeface="Cambria Math" panose="02040503050406030204" pitchFamily="18" charset="0"/>
                            </a:rPr>
                            <m:t>(</m:t>
                          </m:r>
                          <m:r>
                            <a:rPr lang="en-US" altLang="zh-CN" sz="2400" i="1">
                              <a:latin typeface="Cambria Math" panose="02040503050406030204" pitchFamily="18" charset="0"/>
                            </a:rPr>
                            <m:t>𝑝𝑟𝑖𝑚𝑖𝑛𝑔</m:t>
                          </m:r>
                          <m:r>
                            <a:rPr lang="en-US" altLang="zh-CN" sz="2400" i="1">
                              <a:latin typeface="Cambria Math" panose="02040503050406030204" pitchFamily="18" charset="0"/>
                            </a:rPr>
                            <m:t> </m:t>
                          </m:r>
                          <m:r>
                            <a:rPr lang="en-US" altLang="zh-CN" sz="2400" i="1">
                              <a:latin typeface="Cambria Math" panose="02040503050406030204" pitchFamily="18" charset="0"/>
                            </a:rPr>
                            <m:t>𝑓𝑟𝑒𝑞𝑢𝑒𝑛𝑐𝑦</m:t>
                          </m:r>
                          <m:r>
                            <a:rPr lang="en-US" altLang="zh-CN" sz="2400" i="1">
                              <a:latin typeface="Cambria Math" panose="02040503050406030204" pitchFamily="18" charset="0"/>
                            </a:rPr>
                            <m:t>)</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𝑃𝑜𝑤𝑒𝑟</m:t>
                              </m:r>
                            </m:e>
                            <m:sub>
                              <m:r>
                                <a:rPr lang="en-US" altLang="zh-CN" sz="2400" i="1">
                                  <a:latin typeface="Cambria Math" panose="02040503050406030204" pitchFamily="18" charset="0"/>
                                </a:rPr>
                                <m:t>𝑝𝑟𝑒</m:t>
                              </m:r>
                            </m:sub>
                          </m:sSub>
                          <m:r>
                            <a:rPr lang="en-US" altLang="zh-CN" sz="2400" i="1">
                              <a:latin typeface="Cambria Math" panose="02040503050406030204" pitchFamily="18" charset="0"/>
                            </a:rPr>
                            <m:t>(</m:t>
                          </m:r>
                          <m:r>
                            <a:rPr lang="en-US" altLang="zh-CN" sz="2400" i="1">
                              <a:latin typeface="Cambria Math" panose="02040503050406030204" pitchFamily="18" charset="0"/>
                            </a:rPr>
                            <m:t>𝑝𝑟𝑖𝑚𝑖𝑛𝑔</m:t>
                          </m:r>
                          <m:r>
                            <a:rPr lang="en-US" altLang="zh-CN" sz="2400" i="1">
                              <a:latin typeface="Cambria Math" panose="02040503050406030204" pitchFamily="18" charset="0"/>
                            </a:rPr>
                            <m:t> </m:t>
                          </m:r>
                          <m:r>
                            <a:rPr lang="en-US" altLang="zh-CN" sz="2400" i="1">
                              <a:latin typeface="Cambria Math" panose="02040503050406030204" pitchFamily="18" charset="0"/>
                            </a:rPr>
                            <m:t>𝑓𝑟𝑒𝑞𝑢𝑒𝑛𝑐𝑦</m:t>
                          </m:r>
                          <m:r>
                            <a:rPr lang="en-US" altLang="zh-CN" sz="2400" i="1">
                              <a:latin typeface="Cambria Math" panose="02040503050406030204" pitchFamily="18" charset="0"/>
                            </a:rPr>
                            <m:t>)</m:t>
                          </m:r>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𝑃𝑜𝑤𝑒𝑟</m:t>
                              </m:r>
                            </m:e>
                            <m:sub>
                              <m:r>
                                <a:rPr lang="en-US" altLang="zh-CN" sz="2400" i="1">
                                  <a:latin typeface="Cambria Math" panose="02040503050406030204" pitchFamily="18" charset="0"/>
                                </a:rPr>
                                <m:t>𝑝𝑜𝑠𝑡</m:t>
                              </m:r>
                            </m:sub>
                          </m:sSub>
                          <m:r>
                            <a:rPr lang="en-US" altLang="zh-CN" sz="2400" i="1">
                              <a:latin typeface="Cambria Math" panose="02040503050406030204" pitchFamily="18" charset="0"/>
                            </a:rPr>
                            <m:t>(</m:t>
                          </m:r>
                          <m:r>
                            <a:rPr lang="en-US" altLang="zh-CN" sz="2400" i="1">
                              <a:latin typeface="Cambria Math" panose="02040503050406030204" pitchFamily="18" charset="0"/>
                            </a:rPr>
                            <m:t>𝑢𝑛𝑝𝑟𝑖𝑚𝑖𝑛𝑔</m:t>
                          </m:r>
                          <m:r>
                            <a:rPr lang="en-US" altLang="zh-CN" sz="2400" i="1">
                              <a:latin typeface="Cambria Math" panose="02040503050406030204" pitchFamily="18" charset="0"/>
                            </a:rPr>
                            <m:t> </m:t>
                          </m:r>
                          <m:r>
                            <a:rPr lang="en-US" altLang="zh-CN" sz="2400" i="1">
                              <a:latin typeface="Cambria Math" panose="02040503050406030204" pitchFamily="18" charset="0"/>
                            </a:rPr>
                            <m:t>𝑓𝑟𝑒𝑞𝑢𝑒𝑛𝑐𝑦</m:t>
                          </m:r>
                          <m:r>
                            <a:rPr lang="en-US" altLang="zh-CN" sz="2400" i="1">
                              <a:latin typeface="Cambria Math" panose="02040503050406030204" pitchFamily="18" charset="0"/>
                            </a:rPr>
                            <m:t>)</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𝑃𝑜𝑤𝑒𝑟</m:t>
                              </m:r>
                            </m:e>
                            <m:sub>
                              <m:r>
                                <a:rPr lang="en-US" altLang="zh-CN" sz="2400" i="1">
                                  <a:latin typeface="Cambria Math" panose="02040503050406030204" pitchFamily="18" charset="0"/>
                                </a:rPr>
                                <m:t>𝑝𝑟𝑒</m:t>
                              </m:r>
                            </m:sub>
                          </m:sSub>
                          <m:r>
                            <a:rPr lang="en-US" altLang="zh-CN" sz="2400" i="1">
                              <a:latin typeface="Cambria Math" panose="02040503050406030204" pitchFamily="18" charset="0"/>
                            </a:rPr>
                            <m:t>(</m:t>
                          </m:r>
                          <m:r>
                            <a:rPr lang="en-US" altLang="zh-CN" sz="2400" i="1">
                              <a:latin typeface="Cambria Math" panose="02040503050406030204" pitchFamily="18" charset="0"/>
                            </a:rPr>
                            <m:t>𝑢𝑛𝑝𝑟𝑖𝑚𝑖𝑛𝑔</m:t>
                          </m:r>
                          <m:r>
                            <a:rPr lang="en-US" altLang="zh-CN" sz="2400" i="1">
                              <a:latin typeface="Cambria Math" panose="02040503050406030204" pitchFamily="18" charset="0"/>
                            </a:rPr>
                            <m:t> </m:t>
                          </m:r>
                          <m:r>
                            <a:rPr lang="en-US" altLang="zh-CN" sz="2400" i="1">
                              <a:latin typeface="Cambria Math" panose="02040503050406030204" pitchFamily="18" charset="0"/>
                            </a:rPr>
                            <m:t>𝑓𝑟𝑒𝑞𝑢𝑒𝑛𝑐𝑦</m:t>
                          </m:r>
                          <m:r>
                            <a:rPr lang="en-US" altLang="zh-CN" sz="2400" i="1">
                              <a:latin typeface="Cambria Math" panose="02040503050406030204" pitchFamily="18" charset="0"/>
                            </a:rPr>
                            <m:t>)</m:t>
                          </m:r>
                        </m:den>
                      </m:f>
                    </m:oMath>
                  </m:oMathPara>
                </a14:m>
                <a:endParaRPr lang="zh-CN" altLang="zh-CN" sz="2400" dirty="0">
                  <a:latin typeface="Times New Roman" panose="02020503050405090304" pitchFamily="18" charset="0"/>
                  <a:cs typeface="Times New Roman" panose="02020503050405090304" pitchFamily="18" charset="0"/>
                </a:endParaRPr>
              </a:p>
              <a:p>
                <a:pPr marL="342900" indent="-342900">
                  <a:buFont typeface="Arial" panose="020B0604020202090204" pitchFamily="34" charset="0"/>
                  <a:buChar char="•"/>
                </a:pPr>
                <a:endParaRPr lang="en-US" altLang="zh-CN" sz="2400" dirty="0">
                  <a:latin typeface="Times New Roman" panose="02020503050405090304" pitchFamily="18" charset="0"/>
                  <a:cs typeface="Times New Roman" panose="02020503050405090304" pitchFamily="18" charset="0"/>
                </a:endParaRPr>
              </a:p>
              <a:p>
                <a:pPr marL="342900" indent="-342900">
                  <a:buFont typeface="Arial" panose="020B0604020202090204" pitchFamily="34" charset="0"/>
                  <a:buChar char="•"/>
                </a:pPr>
                <a:endParaRPr lang="en-US" altLang="zh-CN" sz="2400" dirty="0">
                  <a:latin typeface="Times New Roman" panose="02020503050405090304" pitchFamily="18" charset="0"/>
                  <a:cs typeface="Times New Roman" panose="02020503050405090304" pitchFamily="18" charset="0"/>
                </a:endParaRPr>
              </a:p>
              <a:p>
                <a:pPr marL="342900" indent="-342900">
                  <a:buFont typeface="Arial" panose="020B0604020202090204" pitchFamily="34" charset="0"/>
                  <a:buChar char="•"/>
                </a:pPr>
                <a:r>
                  <a:rPr lang="zh-CN" altLang="zh-CN" sz="2400" dirty="0">
                    <a:latin typeface="Times New Roman" panose="02020503050405090304" pitchFamily="18" charset="0"/>
                    <a:cs typeface="Times New Roman" panose="02020503050405090304" pitchFamily="18" charset="0"/>
                  </a:rPr>
                  <a:t>结果显示，在左视野，</a:t>
                </a:r>
                <a:r>
                  <a:rPr lang="en-US" altLang="zh-CN" sz="2400" i="1" dirty="0">
                    <a:latin typeface="Times New Roman" panose="02020503050405090304" pitchFamily="18" charset="0"/>
                    <a:cs typeface="Times New Roman" panose="02020503050405090304" pitchFamily="18" charset="0"/>
                  </a:rPr>
                  <a:t>EI</a:t>
                </a:r>
                <a:r>
                  <a:rPr lang="zh-CN" altLang="zh-CN" sz="2400" dirty="0">
                    <a:latin typeface="Times New Roman" panose="02020503050405090304" pitchFamily="18" charset="0"/>
                    <a:cs typeface="Times New Roman" panose="02020503050405090304" pitchFamily="18" charset="0"/>
                  </a:rPr>
                  <a:t>显著大于</a:t>
                </a:r>
                <a:r>
                  <a:rPr lang="en-US" altLang="zh-CN" sz="2400" dirty="0">
                    <a:latin typeface="Times New Roman" panose="02020503050405090304" pitchFamily="18" charset="0"/>
                    <a:cs typeface="Times New Roman" panose="02020503050405090304" pitchFamily="18" charset="0"/>
                  </a:rPr>
                  <a:t>1</a:t>
                </a:r>
                <a:r>
                  <a:rPr lang="zh-CN" altLang="zh-CN" sz="2400" dirty="0">
                    <a:latin typeface="Times New Roman" panose="02020503050405090304" pitchFamily="18" charset="0"/>
                    <a:cs typeface="Times New Roman" panose="02020503050405090304" pitchFamily="18" charset="0"/>
                  </a:rPr>
                  <a:t>，</a:t>
                </a:r>
                <a:r>
                  <a:rPr lang="en-US" altLang="zh-CN" sz="2400" i="1" dirty="0">
                    <a:latin typeface="Times New Roman" panose="02020503050405090304" pitchFamily="18" charset="0"/>
                    <a:cs typeface="Times New Roman" panose="02020503050405090304" pitchFamily="18" charset="0"/>
                  </a:rPr>
                  <a:t>t</a:t>
                </a:r>
                <a:r>
                  <a:rPr lang="en-US" altLang="zh-CN" sz="2400" dirty="0">
                    <a:latin typeface="Times New Roman" panose="02020503050405090304" pitchFamily="18" charset="0"/>
                    <a:cs typeface="Times New Roman" panose="02020503050405090304" pitchFamily="18" charset="0"/>
                  </a:rPr>
                  <a:t>(24)=2.00</a:t>
                </a:r>
                <a:r>
                  <a:rPr lang="zh-CN" altLang="zh-CN" sz="2400" dirty="0">
                    <a:latin typeface="Times New Roman" panose="02020503050405090304" pitchFamily="18" charset="0"/>
                    <a:cs typeface="Times New Roman" panose="02020503050405090304" pitchFamily="18" charset="0"/>
                  </a:rPr>
                  <a:t>，</a:t>
                </a:r>
                <a:r>
                  <a:rPr lang="en-US" altLang="zh-CN" sz="2400" i="1" dirty="0">
                    <a:latin typeface="Times New Roman" panose="02020503050405090304" pitchFamily="18" charset="0"/>
                    <a:cs typeface="Times New Roman" panose="02020503050405090304" pitchFamily="18" charset="0"/>
                  </a:rPr>
                  <a:t>p</a:t>
                </a:r>
                <a:r>
                  <a:rPr lang="en-US" altLang="zh-CN" sz="2400" dirty="0">
                    <a:latin typeface="Times New Roman" panose="02020503050405090304" pitchFamily="18" charset="0"/>
                    <a:cs typeface="Times New Roman" panose="02020503050405090304" pitchFamily="18" charset="0"/>
                  </a:rPr>
                  <a:t>=.029</a:t>
                </a:r>
                <a:r>
                  <a:rPr lang="zh-CN" altLang="zh-CN" sz="2400" dirty="0">
                    <a:latin typeface="Times New Roman" panose="02020503050405090304" pitchFamily="18" charset="0"/>
                    <a:cs typeface="Times New Roman" panose="02020503050405090304" pitchFamily="18" charset="0"/>
                  </a:rPr>
                  <a:t>，在右视野，</a:t>
                </a:r>
                <a:r>
                  <a:rPr lang="en-US" altLang="zh-CN" sz="2400" i="1" dirty="0">
                    <a:latin typeface="Times New Roman" panose="02020503050405090304" pitchFamily="18" charset="0"/>
                    <a:cs typeface="Times New Roman" panose="02020503050405090304" pitchFamily="18" charset="0"/>
                  </a:rPr>
                  <a:t>EI</a:t>
                </a:r>
                <a:r>
                  <a:rPr lang="zh-CN" altLang="zh-CN" sz="2400" dirty="0">
                    <a:latin typeface="Times New Roman" panose="02020503050405090304" pitchFamily="18" charset="0"/>
                    <a:cs typeface="Times New Roman" panose="02020503050405090304" pitchFamily="18" charset="0"/>
                  </a:rPr>
                  <a:t>显著大于</a:t>
                </a:r>
                <a:r>
                  <a:rPr lang="en-US" altLang="zh-CN" sz="2400" dirty="0">
                    <a:latin typeface="Times New Roman" panose="02020503050405090304" pitchFamily="18" charset="0"/>
                    <a:cs typeface="Times New Roman" panose="02020503050405090304" pitchFamily="18" charset="0"/>
                  </a:rPr>
                  <a:t>1</a:t>
                </a:r>
                <a:r>
                  <a:rPr lang="zh-CN" altLang="zh-CN" sz="2400" dirty="0">
                    <a:latin typeface="Times New Roman" panose="02020503050405090304" pitchFamily="18" charset="0"/>
                    <a:cs typeface="Times New Roman" panose="02020503050405090304" pitchFamily="18" charset="0"/>
                  </a:rPr>
                  <a:t>，</a:t>
                </a:r>
                <a:r>
                  <a:rPr lang="en-US" altLang="zh-CN" sz="2400" i="1" dirty="0">
                    <a:latin typeface="Times New Roman" panose="02020503050405090304" pitchFamily="18" charset="0"/>
                    <a:cs typeface="Times New Roman" panose="02020503050405090304" pitchFamily="18" charset="0"/>
                  </a:rPr>
                  <a:t>t</a:t>
                </a:r>
                <a:r>
                  <a:rPr lang="en-US" altLang="zh-CN" sz="2400" dirty="0">
                    <a:latin typeface="Times New Roman" panose="02020503050405090304" pitchFamily="18" charset="0"/>
                    <a:cs typeface="Times New Roman" panose="02020503050405090304" pitchFamily="18" charset="0"/>
                  </a:rPr>
                  <a:t>(24)=2.13</a:t>
                </a:r>
                <a:r>
                  <a:rPr lang="zh-CN" altLang="zh-CN" sz="2400" dirty="0">
                    <a:latin typeface="Times New Roman" panose="02020503050405090304" pitchFamily="18" charset="0"/>
                    <a:cs typeface="Times New Roman" panose="02020503050405090304" pitchFamily="18" charset="0"/>
                  </a:rPr>
                  <a:t>，</a:t>
                </a:r>
                <a:r>
                  <a:rPr lang="en-US" altLang="zh-CN" sz="2400" i="1" dirty="0">
                    <a:latin typeface="Times New Roman" panose="02020503050405090304" pitchFamily="18" charset="0"/>
                    <a:cs typeface="Times New Roman" panose="02020503050405090304" pitchFamily="18" charset="0"/>
                  </a:rPr>
                  <a:t>p</a:t>
                </a:r>
                <a:r>
                  <a:rPr lang="en-US" altLang="zh-CN" sz="2400" dirty="0">
                    <a:latin typeface="Times New Roman" panose="02020503050405090304" pitchFamily="18" charset="0"/>
                    <a:cs typeface="Times New Roman" panose="02020503050405090304" pitchFamily="18" charset="0"/>
                  </a:rPr>
                  <a:t>=.022</a:t>
                </a:r>
                <a:endParaRPr lang="zh-CN" altLang="zh-CN" sz="2400" dirty="0">
                  <a:latin typeface="Times New Roman" panose="02020503050405090304" pitchFamily="18" charset="0"/>
                  <a:cs typeface="Times New Roman" panose="02020503050405090304" pitchFamily="18" charset="0"/>
                </a:endParaRPr>
              </a:p>
              <a:p>
                <a:endParaRPr kumimoji="1"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91638" y="2517289"/>
                <a:ext cx="11792381" cy="3031920"/>
              </a:xfrm>
              <a:prstGeom prst="rect">
                <a:avLst/>
              </a:prstGeom>
              <a:blipFill rotWithShape="1">
                <a:blip r:embed="rId3"/>
                <a:stretch>
                  <a:fillRect l="-4" t="-5" r="-175" b="19"/>
                </a:stretch>
              </a:blipFill>
            </p:spPr>
            <p:txBody>
              <a:bodyPr/>
              <a:lstStyle/>
              <a:p>
                <a:r>
                  <a:rPr lang="zh-TW" altLang="en-US">
                    <a:noFill/>
                  </a:rPr>
                  <a:t> </a:t>
                </a:r>
              </a:p>
            </p:txBody>
          </p:sp>
        </mc:Fallback>
      </mc:AlternateContent>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存在的问题</a:t>
            </a:r>
          </a:p>
        </p:txBody>
      </p:sp>
      <p:sp>
        <p:nvSpPr>
          <p:cNvPr id="3" name="文本框 2"/>
          <p:cNvSpPr txBox="1"/>
          <p:nvPr/>
        </p:nvSpPr>
        <p:spPr>
          <a:xfrm>
            <a:off x="717778" y="2084378"/>
            <a:ext cx="11255828" cy="4154170"/>
          </a:xfrm>
          <a:prstGeom prst="rect">
            <a:avLst/>
          </a:prstGeom>
          <a:noFill/>
        </p:spPr>
        <p:txBody>
          <a:bodyPr wrap="square" rtlCol="0">
            <a:spAutoFit/>
          </a:bodyPr>
          <a:lstStyle/>
          <a:p>
            <a:pPr marL="342900" indent="-342900">
              <a:buSzPct val="100000"/>
              <a:buFont typeface="Arial" panose="020B0604020202090204" pitchFamily="34" charset="0"/>
              <a:buChar char="•"/>
            </a:pPr>
            <a:r>
              <a:rPr lang="zh-CN" altLang="zh-CN" sz="2400" dirty="0">
                <a:latin typeface="Times New Roman" panose="02020503050405090304" pitchFamily="18" charset="0"/>
                <a:cs typeface="Times New Roman" panose="02020503050405090304" pitchFamily="18" charset="0"/>
              </a:rPr>
              <a:t>被试需要迫选目标刺激在左侧或是右侧。尽管迫选法在很多知觉测验上能够起到排除判断标准，测量阈下知觉等作用并得到广泛应用，但在注意问题上存在一定的问题</a:t>
            </a:r>
            <a:endParaRPr lang="en-US" altLang="zh-CN" sz="2400" dirty="0">
              <a:latin typeface="Times New Roman" panose="02020503050405090304" pitchFamily="18" charset="0"/>
              <a:cs typeface="Times New Roman" panose="02020503050405090304" pitchFamily="18" charset="0"/>
            </a:endParaRPr>
          </a:p>
          <a:p>
            <a:pPr marL="342900" indent="-342900">
              <a:buSzPct val="100000"/>
              <a:buFont typeface="Arial" panose="020B0604020202090204" pitchFamily="34" charset="0"/>
              <a:buChar char="•"/>
            </a:pPr>
            <a:endParaRPr lang="en-US" altLang="zh-CN" sz="2400" dirty="0">
              <a:latin typeface="Times New Roman" panose="02020503050405090304" pitchFamily="18" charset="0"/>
              <a:cs typeface="Times New Roman" panose="02020503050405090304" pitchFamily="18" charset="0"/>
            </a:endParaRPr>
          </a:p>
          <a:p>
            <a:pPr marL="342900" indent="-342900">
              <a:buSzPct val="100000"/>
              <a:buFont typeface="Arial" panose="020B0604020202090204" pitchFamily="34" charset="0"/>
              <a:buChar char="•"/>
            </a:pPr>
            <a:r>
              <a:rPr lang="zh-CN" altLang="zh-CN" sz="2400" dirty="0">
                <a:latin typeface="Times New Roman" panose="02020503050405090304" pitchFamily="18" charset="0"/>
                <a:cs typeface="Times New Roman" panose="02020503050405090304" pitchFamily="18" charset="0"/>
              </a:rPr>
              <a:t>事实上，有被试表示其只需注意一侧光栅，如果该侧光栅不出现目标刺激，则必然在另一侧上，从而迫选法成了对单个刺激的觉察，从而受到了</a:t>
            </a:r>
            <a:r>
              <a:rPr lang="en-US" altLang="zh-CN" sz="2400" dirty="0" err="1">
                <a:latin typeface="Times New Roman" panose="02020503050405090304" pitchFamily="18" charset="0"/>
                <a:cs typeface="Times New Roman" panose="02020503050405090304" pitchFamily="18" charset="0"/>
              </a:rPr>
              <a:t>VanRullen</a:t>
            </a:r>
            <a:r>
              <a:rPr lang="en-US" altLang="zh-CN" sz="2400" dirty="0">
                <a:latin typeface="Times New Roman" panose="02020503050405090304" pitchFamily="18" charset="0"/>
                <a:cs typeface="Times New Roman" panose="02020503050405090304" pitchFamily="18" charset="0"/>
              </a:rPr>
              <a:t>, Carlson, &amp; Cavanagh(2007)</a:t>
            </a:r>
            <a:r>
              <a:rPr lang="zh-CN" altLang="zh-CN" sz="2400" dirty="0">
                <a:latin typeface="Times New Roman" panose="02020503050405090304" pitchFamily="18" charset="0"/>
                <a:cs typeface="Times New Roman" panose="02020503050405090304" pitchFamily="18" charset="0"/>
              </a:rPr>
              <a:t>注意单个物体时空间注意频率为</a:t>
            </a:r>
            <a:r>
              <a:rPr lang="en-US" altLang="zh-CN" sz="2400" dirty="0">
                <a:latin typeface="Times New Roman" panose="02020503050405090304" pitchFamily="18" charset="0"/>
                <a:cs typeface="Times New Roman" panose="02020503050405090304" pitchFamily="18" charset="0"/>
              </a:rPr>
              <a:t>7Hz</a:t>
            </a:r>
            <a:r>
              <a:rPr lang="zh-CN" altLang="zh-CN" sz="2400" dirty="0">
                <a:latin typeface="Times New Roman" panose="02020503050405090304" pitchFamily="18" charset="0"/>
                <a:cs typeface="Times New Roman" panose="02020503050405090304" pitchFamily="18" charset="0"/>
              </a:rPr>
              <a:t>的影响</a:t>
            </a:r>
            <a:endParaRPr lang="en-US" altLang="zh-CN" sz="2400" dirty="0">
              <a:latin typeface="Times New Roman" panose="02020503050405090304" pitchFamily="18" charset="0"/>
              <a:cs typeface="Times New Roman" panose="02020503050405090304" pitchFamily="18" charset="0"/>
            </a:endParaRPr>
          </a:p>
          <a:p>
            <a:pPr marL="342900" indent="-342900">
              <a:buSzPct val="100000"/>
              <a:buFont typeface="Arial" panose="020B0604020202090204" pitchFamily="34" charset="0"/>
              <a:buChar char="•"/>
            </a:pPr>
            <a:endParaRPr lang="en-US" altLang="zh-CN" sz="2400" dirty="0">
              <a:latin typeface="Times New Roman" panose="02020503050405090304" pitchFamily="18" charset="0"/>
              <a:cs typeface="Times New Roman" panose="02020503050405090304" pitchFamily="18" charset="0"/>
            </a:endParaRPr>
          </a:p>
          <a:p>
            <a:pPr marL="342900" indent="-342900">
              <a:buSzPct val="100000"/>
              <a:buFont typeface="Arial" panose="020B0604020202090204" pitchFamily="34" charset="0"/>
              <a:buChar char="•"/>
            </a:pPr>
            <a:r>
              <a:rPr lang="zh-CN" altLang="zh-CN" sz="2400" dirty="0">
                <a:latin typeface="Times New Roman" panose="02020503050405090304" pitchFamily="18" charset="0"/>
                <a:cs typeface="Times New Roman" panose="02020503050405090304" pitchFamily="18" charset="0"/>
              </a:rPr>
              <a:t>这个问题的克服方式可参考</a:t>
            </a:r>
            <a:r>
              <a:rPr lang="en-US" altLang="zh-CN" sz="2400" dirty="0">
                <a:latin typeface="Times New Roman" panose="02020503050405090304" pitchFamily="18" charset="0"/>
                <a:cs typeface="Times New Roman" panose="02020503050405090304" pitchFamily="18" charset="0"/>
              </a:rPr>
              <a:t>Re, Inbar, Richter</a:t>
            </a:r>
            <a:r>
              <a:rPr lang="zh-CN" altLang="zh-CN" sz="2400" dirty="0">
                <a:latin typeface="Times New Roman" panose="02020503050405090304" pitchFamily="18" charset="0"/>
                <a:cs typeface="Times New Roman" panose="02020503050405090304" pitchFamily="18" charset="0"/>
              </a:rPr>
              <a:t>和</a:t>
            </a:r>
            <a:r>
              <a:rPr lang="en-US" altLang="zh-CN" sz="2400" dirty="0">
                <a:latin typeface="Times New Roman" panose="02020503050405090304" pitchFamily="18" charset="0"/>
                <a:cs typeface="Times New Roman" panose="02020503050405090304" pitchFamily="18" charset="0"/>
              </a:rPr>
              <a:t>Landau (2019)</a:t>
            </a:r>
            <a:r>
              <a:rPr lang="zh-CN" altLang="zh-CN" sz="2400" dirty="0">
                <a:latin typeface="Times New Roman" panose="02020503050405090304" pitchFamily="18" charset="0"/>
                <a:cs typeface="Times New Roman" panose="02020503050405090304" pitchFamily="18" charset="0"/>
              </a:rPr>
              <a:t>的范式，在本实验中加入一些没有目标刺激的试次，将要求被试判断目标刺激出现在左侧或右侧的任务改为判断目标刺激是否出现</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MO" altLang="en-US" dirty="0"/>
              <a:t>参考文献</a:t>
            </a:r>
          </a:p>
        </p:txBody>
      </p:sp>
      <p:sp>
        <p:nvSpPr>
          <p:cNvPr id="3" name="矩形 2"/>
          <p:cNvSpPr/>
          <p:nvPr/>
        </p:nvSpPr>
        <p:spPr>
          <a:xfrm>
            <a:off x="810000" y="1823896"/>
            <a:ext cx="10325033" cy="4441190"/>
          </a:xfrm>
          <a:prstGeom prst="rect">
            <a:avLst/>
          </a:prstGeom>
        </p:spPr>
        <p:txBody>
          <a:bodyPr wrap="square">
            <a:spAutoFit/>
          </a:bodyPr>
          <a:lstStyle/>
          <a:p>
            <a:pPr marL="304800" indent="-304800">
              <a:lnSpc>
                <a:spcPct val="120000"/>
              </a:lnSpc>
            </a:pPr>
            <a:r>
              <a:rPr lang="en-GB" altLang="zh-MO" sz="1400" kern="0" dirty="0">
                <a:latin typeface="Times" panose="00000500000000020000" pitchFamily="2" charset="0"/>
                <a:ea typeface="SimSun" panose="02010600030101010101" pitchFamily="2" charset="-122"/>
                <a:cs typeface="Times New Roman" panose="02020503050405090304" pitchFamily="18" charset="0"/>
              </a:rPr>
              <a:t>Berger H (1929): </a:t>
            </a: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Über</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das </a:t>
            </a: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Elektroenkephalogramm</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des Menschen.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Arch </a:t>
            </a:r>
            <a:r>
              <a:rPr lang="en-GB" altLang="zh-MO" sz="1400" i="1" kern="0" dirty="0" err="1">
                <a:latin typeface="Times" panose="00000500000000020000" pitchFamily="2" charset="0"/>
                <a:ea typeface="SimSun" panose="02010600030101010101" pitchFamily="2" charset="-122"/>
                <a:cs typeface="Times New Roman" panose="02020503050405090304" pitchFamily="18" charset="0"/>
              </a:rPr>
              <a:t>Psychiat</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 </a:t>
            </a:r>
            <a:r>
              <a:rPr lang="en-GB" altLang="zh-MO" sz="1400" i="1" kern="0" dirty="0" err="1">
                <a:latin typeface="Times" panose="00000500000000020000" pitchFamily="2" charset="0"/>
                <a:ea typeface="SimSun" panose="02010600030101010101" pitchFamily="2" charset="-122"/>
                <a:cs typeface="Times New Roman" panose="02020503050405090304" pitchFamily="18" charset="0"/>
              </a:rPr>
              <a:t>Nervenkr</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 87</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527– 570.</a:t>
            </a:r>
            <a:endParaRPr lang="en-GB" altLang="zh-MO" sz="1400" kern="100" dirty="0">
              <a:latin typeface="Times" panose="00000500000000020000" pitchFamily="2" charset="0"/>
              <a:ea typeface="等线" panose="02010600030101010101" pitchFamily="2" charset="-122"/>
              <a:cs typeface="Times New Roman" panose="02020503050405090304" pitchFamily="18" charset="0"/>
            </a:endParaRPr>
          </a:p>
          <a:p>
            <a:pPr marL="304800" indent="-304800">
              <a:lnSpc>
                <a:spcPct val="120000"/>
              </a:lnSpc>
            </a:pPr>
            <a:r>
              <a:rPr lang="en-GB" altLang="zh-MO" sz="1400" kern="0" dirty="0">
                <a:latin typeface="Times" panose="00000500000000020000" pitchFamily="2" charset="0"/>
                <a:ea typeface="SimSun" panose="02010600030101010101" pitchFamily="2" charset="-122"/>
                <a:cs typeface="Times New Roman" panose="02020503050405090304" pitchFamily="18" charset="0"/>
              </a:rPr>
              <a:t>Jensen, O., </a:t>
            </a: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Gips</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B., Bergmann, T. O., &amp; </a:t>
            </a: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Bonnefond</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M. (2014). Temporal coding organized by coupled alpha and gamma oscillations prioritize visual processing.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Trends in neurosciences, 37</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(7), 357-369.</a:t>
            </a:r>
            <a:endParaRPr lang="en-GB" altLang="zh-MO" sz="1400" kern="100" dirty="0">
              <a:latin typeface="Times" panose="00000500000000020000" pitchFamily="2" charset="0"/>
              <a:ea typeface="等线" panose="02010600030101010101" pitchFamily="2" charset="-122"/>
              <a:cs typeface="Times New Roman" panose="02020503050405090304" pitchFamily="18" charset="0"/>
            </a:endParaRPr>
          </a:p>
          <a:p>
            <a:pPr marL="304800" indent="-304800">
              <a:lnSpc>
                <a:spcPct val="120000"/>
              </a:lnSpc>
            </a:pPr>
            <a:r>
              <a:rPr lang="en-GB" altLang="zh-MO" sz="1400" kern="0" dirty="0">
                <a:latin typeface="Times" panose="00000500000000020000" pitchFamily="2" charset="0"/>
                <a:ea typeface="SimSun" panose="02010600030101010101" pitchFamily="2" charset="-122"/>
                <a:cs typeface="Times New Roman" panose="02020503050405090304" pitchFamily="18" charset="0"/>
              </a:rPr>
              <a:t>Landau, A. N., &amp; Fries, P. (2012). Attention samples stimuli rhythmically.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Current biology</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22</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(11), 1000-1004.</a:t>
            </a:r>
            <a:endParaRPr lang="en-GB" altLang="zh-MO" sz="1400" kern="100" dirty="0">
              <a:latin typeface="Times" panose="00000500000000020000" pitchFamily="2" charset="0"/>
              <a:ea typeface="等线" panose="02010600030101010101" pitchFamily="2" charset="-122"/>
              <a:cs typeface="Times New Roman" panose="02020503050405090304" pitchFamily="18" charset="0"/>
            </a:endParaRPr>
          </a:p>
          <a:p>
            <a:pPr marL="304800" indent="-304800">
              <a:lnSpc>
                <a:spcPct val="120000"/>
              </a:lnSpc>
            </a:pPr>
            <a:r>
              <a:rPr lang="en-GB" altLang="zh-MO" sz="1400" kern="0" dirty="0">
                <a:latin typeface="Times" panose="00000500000000020000" pitchFamily="2" charset="0"/>
                <a:ea typeface="SimSun" panose="02010600030101010101" pitchFamily="2" charset="-122"/>
                <a:cs typeface="Times New Roman" panose="02020503050405090304" pitchFamily="18" charset="0"/>
              </a:rPr>
              <a:t>Payne, L., Guillory, S., &amp; </a:t>
            </a: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Sekuler</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R. (2013). Attention-modulated alpha-band oscillations protect against intrusion of irrelevant information.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Journal of cognitive neuroscience</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25</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(9), 1463-1476.</a:t>
            </a:r>
            <a:endParaRPr lang="en-GB" altLang="zh-MO" sz="1400" kern="100" dirty="0">
              <a:latin typeface="Times" panose="00000500000000020000" pitchFamily="2" charset="0"/>
              <a:ea typeface="等线" panose="02010600030101010101" pitchFamily="2" charset="-122"/>
              <a:cs typeface="Times New Roman" panose="02020503050405090304" pitchFamily="18" charset="0"/>
            </a:endParaRPr>
          </a:p>
          <a:p>
            <a:pPr marL="304800" indent="-304800">
              <a:lnSpc>
                <a:spcPct val="120000"/>
              </a:lnSpc>
            </a:pPr>
            <a:r>
              <a:rPr lang="en-GB" altLang="zh-MO" sz="1400" kern="0" dirty="0">
                <a:latin typeface="Times" panose="00000500000000020000" pitchFamily="2" charset="0"/>
                <a:ea typeface="SimSun" panose="02010600030101010101" pitchFamily="2" charset="-122"/>
                <a:cs typeface="Times New Roman" panose="02020503050405090304" pitchFamily="18" charset="0"/>
              </a:rPr>
              <a:t>Re, D., Inbar, M., Richter, C. G., &amp; Landau, A. N. (2019). Feature-based attention samples stimuli rhythmically.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Current Biology</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29</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(4), 693-699.</a:t>
            </a:r>
            <a:endParaRPr lang="en-GB" altLang="zh-MO" sz="1400" kern="100" dirty="0">
              <a:latin typeface="Times" panose="00000500000000020000" pitchFamily="2" charset="0"/>
              <a:ea typeface="等线" panose="02010600030101010101" pitchFamily="2" charset="-122"/>
              <a:cs typeface="Times New Roman" panose="02020503050405090304" pitchFamily="18" charset="0"/>
            </a:endParaRPr>
          </a:p>
          <a:p>
            <a:pPr marL="304800" indent="-304800">
              <a:lnSpc>
                <a:spcPct val="120000"/>
              </a:lnSpc>
            </a:pPr>
            <a:r>
              <a:rPr lang="en-GB" altLang="zh-MO" sz="1400" kern="0" dirty="0">
                <a:latin typeface="Times" panose="00000500000000020000" pitchFamily="2" charset="0"/>
                <a:ea typeface="SimSun" panose="02010600030101010101" pitchFamily="2" charset="-122"/>
                <a:cs typeface="Times New Roman" panose="02020503050405090304" pitchFamily="18" charset="0"/>
              </a:rPr>
              <a:t>Spaak, E., de Lange, F. P., &amp; Jensen, O. (2014). Local entrainment of alpha oscillations by visual stimuli causes cyclic modulation of perception.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Journal of Neuroscience</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34</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(10), 3536-3544.</a:t>
            </a:r>
            <a:endParaRPr lang="en-GB" altLang="zh-MO" sz="1400" kern="100" dirty="0">
              <a:latin typeface="Times" panose="00000500000000020000" pitchFamily="2" charset="0"/>
              <a:ea typeface="等线" panose="02010600030101010101" pitchFamily="2" charset="-122"/>
              <a:cs typeface="Times New Roman" panose="02020503050405090304" pitchFamily="18" charset="0"/>
            </a:endParaRPr>
          </a:p>
          <a:p>
            <a:pPr marL="304800" indent="-304800">
              <a:lnSpc>
                <a:spcPct val="120000"/>
              </a:lnSpc>
            </a:pP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Thut</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G., </a:t>
            </a: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Schyns</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P., &amp; Gross, J. (2011). Entrainment of perceptually relevant brain oscillations by non-invasive rhythmic stimulation of the human brain.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Frontiers in psychology</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2</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170.</a:t>
            </a:r>
            <a:endParaRPr lang="en-GB" altLang="zh-MO" sz="1400" kern="100" dirty="0">
              <a:latin typeface="Times" panose="00000500000000020000" pitchFamily="2" charset="0"/>
              <a:ea typeface="等线" panose="02010600030101010101" pitchFamily="2" charset="-122"/>
              <a:cs typeface="Times New Roman" panose="02020503050405090304" pitchFamily="18" charset="0"/>
            </a:endParaRPr>
          </a:p>
          <a:p>
            <a:pPr marL="304800" indent="-304800">
              <a:lnSpc>
                <a:spcPct val="120000"/>
              </a:lnSpc>
            </a:pP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Thut</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G., </a:t>
            </a: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Veniero</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D., </a:t>
            </a: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Romei</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V., </a:t>
            </a: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Miniussi</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C., </a:t>
            </a: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Schyns</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P., &amp; Gross, J. (2011). Rhythmic TMS causes local entrainment of natural oscillatory signatures.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Current biology</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21</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(14), 1176-1185.</a:t>
            </a:r>
            <a:endParaRPr lang="en-GB" altLang="zh-MO" sz="1400" kern="100" dirty="0">
              <a:latin typeface="Times" panose="00000500000000020000" pitchFamily="2" charset="0"/>
              <a:ea typeface="等线" panose="02010600030101010101" pitchFamily="2" charset="-122"/>
              <a:cs typeface="Times New Roman" panose="02020503050405090304" pitchFamily="18" charset="0"/>
            </a:endParaRPr>
          </a:p>
          <a:p>
            <a:pPr marL="304800" indent="-304800">
              <a:lnSpc>
                <a:spcPct val="120000"/>
              </a:lnSpc>
            </a:pPr>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VanRullen</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R., Carlson, T., &amp; Cavanagh, P. (2007). The blinking spotlight of attention.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Proceedings of the National Academy of Sciences</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104</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(49), 19204-19209.</a:t>
            </a:r>
            <a:endParaRPr lang="en-GB" altLang="zh-MO" sz="1400" kern="100" dirty="0">
              <a:latin typeface="Times" panose="00000500000000020000" pitchFamily="2" charset="0"/>
              <a:ea typeface="等线" panose="02010600030101010101" pitchFamily="2" charset="-122"/>
              <a:cs typeface="Times New Roman" panose="02020503050405090304" pitchFamily="18" charset="0"/>
            </a:endParaRPr>
          </a:p>
          <a:p>
            <a:r>
              <a:rPr lang="en-GB" altLang="zh-MO" sz="1400" kern="0" dirty="0" err="1">
                <a:latin typeface="Times" panose="00000500000000020000" pitchFamily="2" charset="0"/>
                <a:ea typeface="SimSun" panose="02010600030101010101" pitchFamily="2" charset="-122"/>
                <a:cs typeface="Times New Roman" panose="02020503050405090304" pitchFamily="18" charset="0"/>
              </a:rPr>
              <a:t>VanRullen</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R., &amp; Macdonald, J. S. (2012). Perceptual echoes at 10 Hz in the human brain.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Current biology</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 </a:t>
            </a:r>
            <a:r>
              <a:rPr lang="en-GB" altLang="zh-MO" sz="1400" i="1" kern="0" dirty="0">
                <a:latin typeface="Times" panose="00000500000000020000" pitchFamily="2" charset="0"/>
                <a:ea typeface="SimSun" panose="02010600030101010101" pitchFamily="2" charset="-122"/>
                <a:cs typeface="Times New Roman" panose="02020503050405090304" pitchFamily="18" charset="0"/>
              </a:rPr>
              <a:t>22</a:t>
            </a:r>
            <a:r>
              <a:rPr lang="en-GB" altLang="zh-MO" sz="1400" kern="0" dirty="0">
                <a:latin typeface="Times" panose="00000500000000020000" pitchFamily="2" charset="0"/>
                <a:ea typeface="SimSun" panose="02010600030101010101" pitchFamily="2" charset="-122"/>
                <a:cs typeface="Times New Roman" panose="02020503050405090304" pitchFamily="18" charset="0"/>
              </a:rPr>
              <a:t>(11), 995-999.</a:t>
            </a:r>
            <a:endParaRPr lang="en-GB" altLang="zh-MO" sz="1400" kern="100" dirty="0">
              <a:effectLst/>
              <a:latin typeface="Times" panose="00000500000000020000" pitchFamily="2" charset="0"/>
              <a:ea typeface="等线" panose="02010600030101010101" pitchFamily="2" charset="-122"/>
              <a:cs typeface="Times New Roman" panose="0202050305040509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37703" y="1029599"/>
            <a:ext cx="10572000" cy="2971051"/>
          </a:xfrm>
        </p:spPr>
        <p:txBody>
          <a:bodyPr/>
          <a:lstStyle/>
          <a:p>
            <a:pPr algn="ctr"/>
            <a:r>
              <a:rPr lang="zh-CN" altLang="en-US" dirty="0">
                <a:latin typeface="宋體-簡" panose="02010800040101010101" charset="-122"/>
                <a:ea typeface="宋體-簡" panose="02010800040101010101" charset="-122"/>
                <a:cs typeface="宋體-簡" panose="02010800040101010101" charset="-122"/>
              </a:rPr>
              <a:t>谢谢！</a:t>
            </a:r>
            <a:br>
              <a:rPr lang="zh-CN" altLang="zh-CN" dirty="0">
                <a:latin typeface="宋體-簡" panose="02010800040101010101" charset="-122"/>
                <a:ea typeface="宋體-簡" panose="02010800040101010101" charset="-122"/>
                <a:cs typeface="宋體-簡" panose="02010800040101010101" charset="-122"/>
              </a:rPr>
            </a:br>
            <a:endParaRPr kumimoji="1" lang="zh-CN" altLang="en-US" dirty="0">
              <a:latin typeface="宋體-簡" panose="02010800040101010101" charset="-122"/>
              <a:ea typeface="宋體-簡" panose="02010800040101010101" charset="-122"/>
              <a:cs typeface="宋體-簡" panose="02010800040101010101" charset="-122"/>
            </a:endParaRPr>
          </a:p>
        </p:txBody>
      </p:sp>
      <p:sp>
        <p:nvSpPr>
          <p:cNvPr id="4" name="文字方塊 3"/>
          <p:cNvSpPr txBox="1"/>
          <p:nvPr/>
        </p:nvSpPr>
        <p:spPr>
          <a:xfrm>
            <a:off x="3731895" y="3449955"/>
            <a:ext cx="5072380" cy="1014730"/>
          </a:xfrm>
          <a:prstGeom prst="rect">
            <a:avLst/>
          </a:prstGeom>
          <a:noFill/>
        </p:spPr>
        <p:txBody>
          <a:bodyPr wrap="none" rtlCol="0">
            <a:spAutoFit/>
          </a:bodyPr>
          <a:lstStyle/>
          <a:p>
            <a:pPr algn="ctr"/>
            <a:r>
              <a:rPr lang="en-US" altLang="zh-CN" sz="2000" b="1" dirty="0">
                <a:latin typeface="宋體-簡" panose="02010800040101010101" charset="-122"/>
                <a:ea typeface="宋體-簡" panose="02010800040101010101" charset="-122"/>
                <a:cs typeface="宋體-簡" panose="02010800040101010101" charset="-122"/>
                <a:sym typeface="+mn-ea"/>
              </a:rPr>
              <a:t>/</a:t>
            </a:r>
            <a:r>
              <a:rPr lang="zh-TW" altLang="en-US" sz="2000" b="1" dirty="0">
                <a:latin typeface="宋體-簡" panose="02010800040101010101" charset="-122"/>
                <a:ea typeface="宋體-簡" panose="02010800040101010101" charset="-122"/>
                <a:cs typeface="宋體-簡" panose="02010800040101010101" charset="-122"/>
                <a:sym typeface="+mn-ea"/>
              </a:rPr>
              <a:t>第一 组</a:t>
            </a:r>
            <a:r>
              <a:rPr lang="en-US" altLang="zh-TW" sz="2000" b="1" dirty="0">
                <a:latin typeface="宋體-簡" panose="02010800040101010101" charset="-122"/>
                <a:ea typeface="宋體-簡" panose="02010800040101010101" charset="-122"/>
                <a:cs typeface="宋體-簡" panose="02010800040101010101" charset="-122"/>
                <a:sym typeface="+mn-ea"/>
              </a:rPr>
              <a:t>/</a:t>
            </a:r>
            <a:br>
              <a:rPr lang="en-US" altLang="zh-TW" sz="2000" b="1" dirty="0">
                <a:latin typeface="宋體-簡" panose="02010800040101010101" charset="-122"/>
                <a:ea typeface="宋體-簡" panose="02010800040101010101" charset="-122"/>
                <a:cs typeface="宋體-簡" panose="02010800040101010101" charset="-122"/>
                <a:sym typeface="+mn-ea"/>
              </a:rPr>
            </a:br>
            <a:r>
              <a:rPr lang="en-US" altLang="zh-TW" sz="2000" b="1" dirty="0">
                <a:latin typeface="宋體-簡" panose="02010800040101010101" charset="-122"/>
                <a:ea typeface="宋體-簡" panose="02010800040101010101" charset="-122"/>
                <a:cs typeface="宋體-簡" panose="02010800040101010101" charset="-122"/>
                <a:sym typeface="+mn-ea"/>
              </a:rPr>
              <a:t>/</a:t>
            </a:r>
            <a:r>
              <a:rPr lang="zh-TW" altLang="en-US" sz="2000" b="1" dirty="0">
                <a:latin typeface="宋體-簡" panose="02010800040101010101" charset="-122"/>
                <a:ea typeface="宋體-簡" panose="02010800040101010101" charset="-122"/>
                <a:cs typeface="宋體-簡" panose="02010800040101010101" charset="-122"/>
                <a:sym typeface="+mn-ea"/>
              </a:rPr>
              <a:t>程宇昂 廖姝垚</a:t>
            </a:r>
            <a:r>
              <a:rPr lang="zh-CN" altLang="en-US" sz="2000" b="1" dirty="0">
                <a:latin typeface="宋體-簡" panose="02010800040101010101" charset="-122"/>
                <a:ea typeface="宋體-簡" panose="02010800040101010101" charset="-122"/>
                <a:cs typeface="宋體-簡" panose="02010800040101010101" charset="-122"/>
                <a:sym typeface="+mn-ea"/>
              </a:rPr>
              <a:t> </a:t>
            </a:r>
            <a:r>
              <a:rPr lang="zh-TW" altLang="en-US" sz="2000" b="1" dirty="0">
                <a:latin typeface="宋體-簡" panose="02010800040101010101" charset="-122"/>
                <a:ea typeface="宋體-簡" panose="02010800040101010101" charset="-122"/>
                <a:cs typeface="宋體-簡" panose="02010800040101010101" charset="-122"/>
                <a:sym typeface="+mn-ea"/>
              </a:rPr>
              <a:t>周尤庆</a:t>
            </a:r>
            <a:r>
              <a:rPr lang="zh-CN" altLang="en-US" sz="2000" b="1" dirty="0">
                <a:latin typeface="宋體-簡" panose="02010800040101010101" charset="-122"/>
                <a:ea typeface="宋體-簡" panose="02010800040101010101" charset="-122"/>
                <a:cs typeface="宋體-簡" panose="02010800040101010101" charset="-122"/>
                <a:sym typeface="+mn-ea"/>
              </a:rPr>
              <a:t> </a:t>
            </a:r>
            <a:r>
              <a:rPr lang="zh-TW" altLang="en-US" sz="2000" b="1" dirty="0">
                <a:latin typeface="宋體-簡" panose="02010800040101010101" charset="-122"/>
                <a:ea typeface="宋體-簡" panose="02010800040101010101" charset="-122"/>
                <a:cs typeface="宋體-簡" panose="02010800040101010101" charset="-122"/>
                <a:sym typeface="+mn-ea"/>
              </a:rPr>
              <a:t>杨馥溶</a:t>
            </a:r>
            <a:r>
              <a:rPr lang="zh-CN" altLang="en-US" sz="2000" b="1" dirty="0">
                <a:latin typeface="宋體-簡" panose="02010800040101010101" charset="-122"/>
                <a:ea typeface="宋體-簡" panose="02010800040101010101" charset="-122"/>
                <a:cs typeface="宋體-簡" panose="02010800040101010101" charset="-122"/>
                <a:sym typeface="+mn-ea"/>
              </a:rPr>
              <a:t> </a:t>
            </a:r>
            <a:r>
              <a:rPr lang="zh-TW" altLang="en-US" sz="2000" b="1" dirty="0">
                <a:latin typeface="宋體-簡" panose="02010800040101010101" charset="-122"/>
                <a:ea typeface="宋體-簡" panose="02010800040101010101" charset="-122"/>
                <a:cs typeface="宋體-簡" panose="02010800040101010101" charset="-122"/>
                <a:sym typeface="+mn-ea"/>
              </a:rPr>
              <a:t>黄咏茵</a:t>
            </a:r>
            <a:r>
              <a:rPr lang="zh-CN" altLang="en-US" sz="2000" b="1" dirty="0">
                <a:latin typeface="宋體-簡" panose="02010800040101010101" charset="-122"/>
                <a:ea typeface="宋體-簡" panose="02010800040101010101" charset="-122"/>
                <a:cs typeface="宋體-簡" panose="02010800040101010101" charset="-122"/>
                <a:sym typeface="+mn-ea"/>
              </a:rPr>
              <a:t> </a:t>
            </a:r>
            <a:r>
              <a:rPr lang="zh-TW" altLang="en-US" sz="2000" b="1" dirty="0">
                <a:latin typeface="宋體-簡" panose="02010800040101010101" charset="-122"/>
                <a:ea typeface="宋體-簡" panose="02010800040101010101" charset="-122"/>
                <a:cs typeface="宋體-簡" panose="02010800040101010101" charset="-122"/>
                <a:sym typeface="+mn-ea"/>
              </a:rPr>
              <a:t>刘李</a:t>
            </a:r>
            <a:r>
              <a:rPr lang="en-US" altLang="zh-TW" sz="2000" b="1" dirty="0">
                <a:latin typeface="宋體-簡" panose="02010800040101010101" charset="-122"/>
                <a:ea typeface="宋體-簡" panose="02010800040101010101" charset="-122"/>
                <a:cs typeface="宋體-簡" panose="02010800040101010101" charset="-122"/>
                <a:sym typeface="+mn-ea"/>
              </a:rPr>
              <a:t>/</a:t>
            </a:r>
            <a:br>
              <a:rPr lang="zh-CN" altLang="zh-CN" sz="2000" b="1">
                <a:latin typeface="宋體-簡" panose="02010800040101010101" charset="-122"/>
                <a:ea typeface="宋體-簡" panose="02010800040101010101" charset="-122"/>
                <a:cs typeface="宋體-簡" panose="02010800040101010101" charset="-122"/>
                <a:sym typeface="+mn-ea"/>
              </a:rPr>
            </a:br>
            <a:endParaRPr lang="zh-CN" altLang="zh-CN" sz="2000" b="1" dirty="0">
              <a:latin typeface="宋體-簡" panose="02010800040101010101" charset="-122"/>
              <a:ea typeface="宋體-簡" panose="02010800040101010101" charset="-122"/>
              <a:cs typeface="宋體-簡" panose="02010800040101010101" charset="-122"/>
              <a:sym typeface="+mn-ea"/>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710" y="447188"/>
            <a:ext cx="10571998" cy="970450"/>
          </a:xfrm>
        </p:spPr>
        <p:txBody>
          <a:bodyPr/>
          <a:lstStyle/>
          <a:p>
            <a:r>
              <a:rPr kumimoji="1" lang="zh-TW" altLang="zh-CN" dirty="0"/>
              <a:t>大脑的节律</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10" y="1989227"/>
            <a:ext cx="4101263" cy="3075947"/>
          </a:xfrm>
          <a:prstGeom prst="rect">
            <a:avLst/>
          </a:prstGeom>
        </p:spPr>
      </p:pic>
      <p:pic>
        <p:nvPicPr>
          <p:cNvPr id="7" name="图片 6"/>
          <p:cNvPicPr>
            <a:picLocks noChangeAspect="1"/>
          </p:cNvPicPr>
          <p:nvPr/>
        </p:nvPicPr>
        <p:blipFill>
          <a:blip r:embed="rId4"/>
          <a:stretch>
            <a:fillRect/>
          </a:stretch>
        </p:blipFill>
        <p:spPr>
          <a:xfrm>
            <a:off x="7239000" y="61337"/>
            <a:ext cx="4844854" cy="6194492"/>
          </a:xfrm>
          <a:prstGeom prst="rect">
            <a:avLst/>
          </a:prstGeom>
        </p:spPr>
      </p:pic>
      <p:sp>
        <p:nvSpPr>
          <p:cNvPr id="3" name="文字方塊 2"/>
          <p:cNvSpPr txBox="1"/>
          <p:nvPr/>
        </p:nvSpPr>
        <p:spPr>
          <a:xfrm>
            <a:off x="5687695" y="5857049"/>
            <a:ext cx="1551305" cy="398780"/>
          </a:xfrm>
          <a:prstGeom prst="rect">
            <a:avLst/>
          </a:prstGeom>
          <a:noFill/>
        </p:spPr>
        <p:txBody>
          <a:bodyPr wrap="none" rtlCol="0">
            <a:spAutoFit/>
          </a:bodyPr>
          <a:lstStyle/>
          <a:p>
            <a:r>
              <a:rPr lang="en-GB" altLang="zh-MO" sz="2000" dirty="0">
                <a:latin typeface="Times" panose="00000500000000020000" pitchFamily="2" charset="0"/>
              </a:rPr>
              <a:t>Berger(1929)</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710" y="447188"/>
            <a:ext cx="10571998" cy="970450"/>
          </a:xfrm>
        </p:spPr>
        <p:txBody>
          <a:bodyPr/>
          <a:lstStyle/>
          <a:p>
            <a:r>
              <a:rPr kumimoji="1" lang="zh-TW" altLang="zh-CN" dirty="0"/>
              <a:t>大脑的节律</a:t>
            </a:r>
          </a:p>
        </p:txBody>
      </p:sp>
      <p:sp>
        <p:nvSpPr>
          <p:cNvPr id="17" name="圓角矩形 16"/>
          <p:cNvSpPr/>
          <p:nvPr/>
        </p:nvSpPr>
        <p:spPr>
          <a:xfrm>
            <a:off x="1160443" y="2446401"/>
            <a:ext cx="3458845" cy="258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en-GB" altLang="zh-MO" sz="2000" dirty="0">
                <a:latin typeface="宋體-簡" panose="02010800040101010101" charset="-122"/>
                <a:ea typeface="宋體-簡" panose="02010800040101010101" charset="-122"/>
              </a:rPr>
              <a:t>a</a:t>
            </a:r>
            <a:r>
              <a:rPr lang="zh-MO" altLang="en-US" sz="2000" dirty="0">
                <a:latin typeface="宋體-簡" panose="02010800040101010101" charset="-122"/>
                <a:ea typeface="宋體-簡" panose="02010800040101010101" charset="-122"/>
              </a:rPr>
              <a:t>波</a:t>
            </a:r>
            <a:r>
              <a:rPr lang="en-US" altLang="zh-MO" sz="2000" dirty="0">
                <a:latin typeface="宋體-簡" panose="02010800040101010101" charset="-122"/>
                <a:ea typeface="宋體-簡" panose="02010800040101010101" charset="-122"/>
              </a:rPr>
              <a:t>——</a:t>
            </a:r>
            <a:r>
              <a:rPr lang="zh-MO" altLang="en-US" sz="2000" b="1" i="1" u="sng" dirty="0">
                <a:latin typeface="宋體-簡" panose="02010800040101010101" charset="-122"/>
                <a:ea typeface="宋體-簡" panose="02010800040101010101" charset="-122"/>
              </a:rPr>
              <a:t>注意系统</a:t>
            </a:r>
            <a:r>
              <a:rPr lang="zh-MO" altLang="en-US"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endParaRPr lang="en-US" altLang="zh-TW" sz="2000" dirty="0">
              <a:latin typeface="宋體-簡" panose="02010800040101010101" charset="-122"/>
              <a:ea typeface="宋體-簡" panose="02010800040101010101" charset="-122"/>
            </a:endParaRPr>
          </a:p>
          <a:p>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选择有关信息、抑制无关</a:t>
            </a:r>
            <a:r>
              <a:rPr lang="zh-TW" altLang="en-US" sz="2000" dirty="0">
                <a:latin typeface="宋體-簡" panose="02010800040101010101" charset="-122"/>
                <a:ea typeface="宋體-簡" panose="02010800040101010101" charset="-122"/>
              </a:rPr>
              <a:t>   </a:t>
            </a:r>
            <a:endParaRPr lang="en-US" altLang="zh-TW" sz="2000" dirty="0">
              <a:latin typeface="宋體-簡" panose="02010800040101010101" charset="-122"/>
              <a:ea typeface="宋體-簡" panose="02010800040101010101" charset="-122"/>
            </a:endParaRPr>
          </a:p>
          <a:p>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信息</a:t>
            </a:r>
            <a:endParaRPr lang="en-GB" altLang="zh-MO" sz="2000" dirty="0">
              <a:latin typeface="宋體-簡" panose="02010800040101010101" charset="-122"/>
              <a:ea typeface="宋體-簡" panose="02010800040101010101" charset="-122"/>
            </a:endParaRPr>
          </a:p>
        </p:txBody>
      </p:sp>
      <p:sp>
        <p:nvSpPr>
          <p:cNvPr id="18" name="圓角矩形 17"/>
          <p:cNvSpPr/>
          <p:nvPr/>
        </p:nvSpPr>
        <p:spPr>
          <a:xfrm>
            <a:off x="7297171" y="2446401"/>
            <a:ext cx="3458845" cy="258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el-GR" altLang="zh-MO" sz="2000" dirty="0">
                <a:latin typeface="宋體-簡" panose="02010800040101010101" charset="-122"/>
                <a:ea typeface="宋體-簡" panose="02010800040101010101" charset="-122"/>
              </a:rPr>
              <a:t>θ</a:t>
            </a:r>
            <a:r>
              <a:rPr lang="zh-MO" altLang="en-US" sz="2000" dirty="0">
                <a:latin typeface="宋體-簡" panose="02010800040101010101" charset="-122"/>
                <a:ea typeface="宋體-簡" panose="02010800040101010101" charset="-122"/>
              </a:rPr>
              <a:t>波</a:t>
            </a:r>
            <a:r>
              <a:rPr lang="en-US" altLang="zh-MO" sz="2000" dirty="0">
                <a:latin typeface="宋體-簡" panose="02010800040101010101" charset="-122"/>
                <a:ea typeface="宋體-簡" panose="02010800040101010101" charset="-122"/>
              </a:rPr>
              <a:t>——</a:t>
            </a:r>
            <a:r>
              <a:rPr lang="zh-MO" altLang="en-US" sz="2000" dirty="0">
                <a:latin typeface="宋體-簡" panose="02010800040101010101" charset="-122"/>
                <a:ea typeface="宋體-簡" panose="02010800040101010101" charset="-122"/>
              </a:rPr>
              <a:t>空间位置、</a:t>
            </a:r>
            <a:endParaRPr lang="en-US" altLang="zh-MO" sz="2000" dirty="0">
              <a:latin typeface="宋體-簡" panose="02010800040101010101" charset="-122"/>
              <a:ea typeface="宋體-簡" panose="02010800040101010101" charset="-122"/>
            </a:endParaRPr>
          </a:p>
          <a:p>
            <a:pPr algn="ctr"/>
            <a:r>
              <a:rPr lang="zh-MO" altLang="en-US" sz="2000" dirty="0">
                <a:latin typeface="宋體-簡" panose="02010800040101010101" charset="-122"/>
                <a:ea typeface="宋體-簡" panose="02010800040101010101" charset="-122"/>
              </a:rPr>
              <a:t>空间知觉</a:t>
            </a:r>
          </a:p>
        </p:txBody>
      </p:sp>
      <p:sp>
        <p:nvSpPr>
          <p:cNvPr id="4" name="矩形 3"/>
          <p:cNvSpPr/>
          <p:nvPr/>
        </p:nvSpPr>
        <p:spPr>
          <a:xfrm>
            <a:off x="1245850" y="5334517"/>
            <a:ext cx="3288030" cy="368300"/>
          </a:xfrm>
          <a:prstGeom prst="rect">
            <a:avLst/>
          </a:prstGeom>
        </p:spPr>
        <p:txBody>
          <a:bodyPr wrap="none">
            <a:spAutoFit/>
          </a:bodyPr>
          <a:lstStyle/>
          <a:p>
            <a:pPr algn="just"/>
            <a:r>
              <a:rPr lang="en-GB" altLang="zh-MO" kern="100" dirty="0">
                <a:latin typeface="Times New Roman" panose="02020503050405090304" pitchFamily="18" charset="0"/>
                <a:ea typeface="SimSun" panose="02010600030101010101" pitchFamily="2" charset="-122"/>
                <a:cs typeface="Times New Roman" panose="02020503050405090304" pitchFamily="18" charset="0"/>
              </a:rPr>
              <a:t>Payne, Guillory, &amp; </a:t>
            </a:r>
            <a:r>
              <a:rPr lang="en-GB" altLang="zh-MO" kern="100" dirty="0" err="1">
                <a:latin typeface="Times New Roman" panose="02020503050405090304" pitchFamily="18" charset="0"/>
                <a:ea typeface="SimSun" panose="02010600030101010101" pitchFamily="2" charset="-122"/>
                <a:cs typeface="Times New Roman" panose="02020503050405090304" pitchFamily="18" charset="0"/>
              </a:rPr>
              <a:t>Sekuler</a:t>
            </a:r>
            <a:r>
              <a:rPr lang="en-GB" altLang="zh-MO" kern="100" dirty="0">
                <a:latin typeface="Times New Roman" panose="02020503050405090304" pitchFamily="18" charset="0"/>
                <a:ea typeface="SimSun" panose="02010600030101010101" pitchFamily="2" charset="-122"/>
                <a:cs typeface="Times New Roman" panose="02020503050405090304" pitchFamily="18" charset="0"/>
              </a:rPr>
              <a:t>(2013)</a:t>
            </a:r>
            <a:endParaRPr lang="en-GB" altLang="zh-MO" sz="1400" kern="100" dirty="0">
              <a:effectLst/>
              <a:latin typeface="等线" panose="02010600030101010101" pitchFamily="2" charset="-122"/>
              <a:ea typeface="等线" panose="02010600030101010101" pitchFamily="2" charset="-122"/>
              <a:cs typeface="Times New Roman" panose="02020503050405090304" pitchFamily="18" charset="0"/>
            </a:endParaRPr>
          </a:p>
        </p:txBody>
      </p:sp>
      <p:sp>
        <p:nvSpPr>
          <p:cNvPr id="5" name="矩形 4"/>
          <p:cNvSpPr/>
          <p:nvPr/>
        </p:nvSpPr>
        <p:spPr>
          <a:xfrm>
            <a:off x="6865053" y="5334517"/>
            <a:ext cx="4323080" cy="368300"/>
          </a:xfrm>
          <a:prstGeom prst="rect">
            <a:avLst/>
          </a:prstGeom>
        </p:spPr>
        <p:txBody>
          <a:bodyPr wrap="none">
            <a:spAutoFit/>
          </a:bodyPr>
          <a:lstStyle/>
          <a:p>
            <a:pPr algn="just"/>
            <a:r>
              <a:rPr lang="en-GB" altLang="zh-MO" kern="100" dirty="0">
                <a:latin typeface="Times New Roman" panose="02020503050405090304" pitchFamily="18" charset="0"/>
                <a:ea typeface="SimSun" panose="02010600030101010101" pitchFamily="2" charset="-122"/>
                <a:cs typeface="Times New Roman" panose="02020503050405090304" pitchFamily="18" charset="0"/>
              </a:rPr>
              <a:t>Jensen, </a:t>
            </a:r>
            <a:r>
              <a:rPr lang="en-GB" altLang="zh-MO" kern="100" dirty="0" err="1">
                <a:latin typeface="Times New Roman" panose="02020503050405090304" pitchFamily="18" charset="0"/>
                <a:ea typeface="SimSun" panose="02010600030101010101" pitchFamily="2" charset="-122"/>
                <a:cs typeface="Times New Roman" panose="02020503050405090304" pitchFamily="18" charset="0"/>
              </a:rPr>
              <a:t>Gips</a:t>
            </a:r>
            <a:r>
              <a:rPr lang="en-GB" altLang="zh-MO" kern="100" dirty="0">
                <a:latin typeface="Times New Roman" panose="02020503050405090304" pitchFamily="18" charset="0"/>
                <a:ea typeface="SimSun" panose="02010600030101010101" pitchFamily="2" charset="-122"/>
                <a:cs typeface="Times New Roman" panose="02020503050405090304" pitchFamily="18" charset="0"/>
              </a:rPr>
              <a:t>, Bergmann&amp; </a:t>
            </a:r>
            <a:r>
              <a:rPr lang="en-GB" altLang="zh-MO" kern="100" dirty="0" err="1">
                <a:latin typeface="Times New Roman" panose="02020503050405090304" pitchFamily="18" charset="0"/>
                <a:ea typeface="SimSun" panose="02010600030101010101" pitchFamily="2" charset="-122"/>
                <a:cs typeface="Times New Roman" panose="02020503050405090304" pitchFamily="18" charset="0"/>
              </a:rPr>
              <a:t>Bonnefond</a:t>
            </a:r>
            <a:r>
              <a:rPr lang="en-GB" altLang="zh-MO" kern="100" dirty="0">
                <a:latin typeface="Times New Roman" panose="02020503050405090304" pitchFamily="18" charset="0"/>
                <a:ea typeface="SimSun" panose="02010600030101010101" pitchFamily="2" charset="-122"/>
                <a:cs typeface="Times New Roman" panose="02020503050405090304" pitchFamily="18" charset="0"/>
              </a:rPr>
              <a:t> </a:t>
            </a:r>
            <a:r>
              <a:rPr lang="en-US" altLang="zh-MO" kern="100" dirty="0">
                <a:latin typeface="Times New Roman" panose="02020503050405090304" pitchFamily="18" charset="0"/>
                <a:ea typeface="SimSun" panose="02010600030101010101" pitchFamily="2" charset="-122"/>
                <a:cs typeface="Times New Roman" panose="02020503050405090304" pitchFamily="18" charset="0"/>
              </a:rPr>
              <a:t>(</a:t>
            </a:r>
            <a:r>
              <a:rPr lang="en-GB" altLang="zh-MO" kern="100" dirty="0">
                <a:latin typeface="Times New Roman" panose="02020503050405090304" pitchFamily="18" charset="0"/>
                <a:ea typeface="SimSun" panose="02010600030101010101" pitchFamily="2" charset="-122"/>
                <a:cs typeface="Times New Roman" panose="02020503050405090304" pitchFamily="18" charset="0"/>
              </a:rPr>
              <a:t>2014)</a:t>
            </a:r>
            <a:endParaRPr lang="en-GB" altLang="zh-MO" sz="1400" kern="100" dirty="0">
              <a:effectLst/>
              <a:latin typeface="等线" panose="02010600030101010101" pitchFamily="2" charset="-122"/>
              <a:ea typeface="等线" panose="02010600030101010101" pitchFamily="2" charset="-122"/>
              <a:cs typeface="Times New Roman" panose="02020503050405090304" pitchFamily="18" charset="0"/>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710" y="447188"/>
            <a:ext cx="10571998" cy="970450"/>
          </a:xfrm>
        </p:spPr>
        <p:txBody>
          <a:bodyPr/>
          <a:lstStyle/>
          <a:p>
            <a:r>
              <a:rPr lang="zh-MO" altLang="en-US" dirty="0">
                <a:latin typeface="宋體-簡" panose="02010800040101010101" charset="-122"/>
                <a:ea typeface="宋體-簡" panose="02010800040101010101" charset="-122"/>
              </a:rPr>
              <a:t>夹带</a:t>
            </a:r>
            <a:r>
              <a:rPr lang="en-US" altLang="zh-MO" dirty="0">
                <a:latin typeface="宋體-簡" panose="02010800040101010101" charset="-122"/>
                <a:ea typeface="宋體-簡" panose="02010800040101010101" charset="-122"/>
              </a:rPr>
              <a:t>(</a:t>
            </a:r>
            <a:r>
              <a:rPr lang="en-GB" altLang="zh-MO" dirty="0">
                <a:latin typeface="Times" panose="00000500000000020000" pitchFamily="2" charset="0"/>
                <a:ea typeface="宋體-簡" panose="02010800040101010101" charset="-122"/>
              </a:rPr>
              <a:t>Entrainment</a:t>
            </a:r>
            <a:r>
              <a:rPr lang="en-GB" altLang="zh-MO" dirty="0">
                <a:latin typeface="宋體-簡" panose="02010800040101010101" charset="-122"/>
                <a:ea typeface="宋體-簡" panose="02010800040101010101" charset="-122"/>
              </a:rPr>
              <a:t>)</a:t>
            </a:r>
            <a:endParaRPr lang="zh-MO" altLang="en-US" dirty="0">
              <a:latin typeface="宋體-簡" panose="02010800040101010101" charset="-122"/>
              <a:ea typeface="宋體-簡" panose="02010800040101010101" charset="-122"/>
            </a:endParaRPr>
          </a:p>
        </p:txBody>
      </p:sp>
      <p:sp>
        <p:nvSpPr>
          <p:cNvPr id="12" name="圓角矩形 11"/>
          <p:cNvSpPr/>
          <p:nvPr/>
        </p:nvSpPr>
        <p:spPr>
          <a:xfrm>
            <a:off x="1142113" y="2467095"/>
            <a:ext cx="3458845" cy="258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当出现外界刺激</a:t>
            </a:r>
            <a:endParaRPr lang="en-US" altLang="zh-MO" sz="2000" dirty="0">
              <a:latin typeface="宋體-簡" panose="02010800040101010101" charset="-122"/>
              <a:ea typeface="宋體-簡" panose="02010800040101010101" charset="-122"/>
            </a:endParaRPr>
          </a:p>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b="1" i="1" u="sng" dirty="0">
                <a:latin typeface="宋體-簡" panose="02010800040101010101" charset="-122"/>
                <a:ea typeface="宋體-簡" panose="02010800040101010101" charset="-122"/>
              </a:rPr>
              <a:t>夹带</a:t>
            </a:r>
            <a:r>
              <a:rPr lang="en-US" altLang="zh-MO" sz="2000" b="1" i="1" u="sng" dirty="0">
                <a:latin typeface="宋體-簡" panose="02010800040101010101" charset="-122"/>
                <a:ea typeface="宋體-簡" panose="02010800040101010101" charset="-122"/>
              </a:rPr>
              <a:t>(</a:t>
            </a:r>
            <a:r>
              <a:rPr lang="en-GB" altLang="zh-MO" sz="2000" b="1" i="1" u="sng" dirty="0">
                <a:latin typeface="Times" panose="00000500000000020000" pitchFamily="2" charset="0"/>
                <a:ea typeface="宋體-簡" panose="02010800040101010101" charset="-122"/>
              </a:rPr>
              <a:t>Entrainment</a:t>
            </a:r>
            <a:r>
              <a:rPr lang="en-GB" altLang="zh-MO" sz="2000" b="1" i="1" u="sng" dirty="0">
                <a:latin typeface="宋體-簡" panose="02010800040101010101" charset="-122"/>
                <a:ea typeface="宋體-簡" panose="02010800040101010101" charset="-122"/>
              </a:rPr>
              <a:t>)</a:t>
            </a:r>
            <a:r>
              <a:rPr lang="zh-MO" altLang="en-US" sz="2000" dirty="0">
                <a:latin typeface="宋體-簡" panose="02010800040101010101" charset="-122"/>
                <a:ea typeface="宋體-簡" panose="02010800040101010101" charset="-122"/>
              </a:rPr>
              <a:t>：</a:t>
            </a:r>
            <a:endParaRPr lang="en-US" altLang="zh-MO" sz="2000" dirty="0">
              <a:latin typeface="宋體-簡" panose="02010800040101010101" charset="-122"/>
              <a:ea typeface="宋體-簡" panose="02010800040101010101" charset="-122"/>
            </a:endParaRPr>
          </a:p>
          <a:p>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大脑中的振荡会跟随外界</a:t>
            </a:r>
            <a:r>
              <a:rPr lang="zh-TW" altLang="en-US" sz="2000" dirty="0">
                <a:latin typeface="宋體-簡" panose="02010800040101010101" charset="-122"/>
                <a:ea typeface="宋體-簡" panose="02010800040101010101" charset="-122"/>
              </a:rPr>
              <a:t> </a:t>
            </a:r>
            <a:endParaRPr lang="en-US" altLang="zh-TW" sz="2000" dirty="0">
              <a:latin typeface="宋體-簡" panose="02010800040101010101" charset="-122"/>
              <a:ea typeface="宋體-簡" panose="02010800040101010101" charset="-122"/>
            </a:endParaRPr>
          </a:p>
          <a:p>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刺激的节律进行</a:t>
            </a:r>
          </a:p>
        </p:txBody>
      </p:sp>
      <p:sp>
        <p:nvSpPr>
          <p:cNvPr id="3" name="文字方塊 2"/>
          <p:cNvSpPr txBox="1"/>
          <p:nvPr/>
        </p:nvSpPr>
        <p:spPr>
          <a:xfrm>
            <a:off x="1346541" y="5155671"/>
            <a:ext cx="3158490" cy="368300"/>
          </a:xfrm>
          <a:prstGeom prst="rect">
            <a:avLst/>
          </a:prstGeom>
          <a:noFill/>
        </p:spPr>
        <p:txBody>
          <a:bodyPr wrap="none" rtlCol="0">
            <a:spAutoFit/>
          </a:bodyPr>
          <a:lstStyle/>
          <a:p>
            <a:r>
              <a:rPr lang="en-GB" altLang="zh-MO" dirty="0" err="1"/>
              <a:t>Thut</a:t>
            </a:r>
            <a:r>
              <a:rPr lang="en-GB" altLang="zh-MO" dirty="0"/>
              <a:t>, </a:t>
            </a:r>
            <a:r>
              <a:rPr lang="en-GB" altLang="zh-MO" dirty="0" err="1"/>
              <a:t>Schyns</a:t>
            </a:r>
            <a:r>
              <a:rPr lang="en-GB" altLang="zh-MO" dirty="0"/>
              <a:t>, &amp; Gross</a:t>
            </a:r>
            <a:r>
              <a:rPr lang="en-US" altLang="zh-MO" dirty="0"/>
              <a:t>(</a:t>
            </a:r>
            <a:r>
              <a:rPr lang="en-GB" altLang="zh-MO" dirty="0"/>
              <a:t>2011</a:t>
            </a:r>
            <a:r>
              <a:rPr lang="en-US" altLang="zh-TW" dirty="0"/>
              <a:t>)</a:t>
            </a:r>
            <a:endParaRPr lang="en-GB" altLang="zh-MO" dirty="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16257" y="2065962"/>
            <a:ext cx="3003550" cy="2197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MO" altLang="en-US"/>
          </a:p>
        </p:txBody>
      </p:sp>
      <p:sp>
        <p:nvSpPr>
          <p:cNvPr id="2" name="标题 1"/>
          <p:cNvSpPr>
            <a:spLocks noGrp="1"/>
          </p:cNvSpPr>
          <p:nvPr>
            <p:ph type="title"/>
          </p:nvPr>
        </p:nvSpPr>
        <p:spPr>
          <a:xfrm>
            <a:off x="521710" y="447188"/>
            <a:ext cx="10571998" cy="970450"/>
          </a:xfrm>
        </p:spPr>
        <p:txBody>
          <a:bodyPr/>
          <a:lstStyle/>
          <a:p>
            <a:r>
              <a:rPr lang="zh-MO" altLang="en-US" dirty="0">
                <a:latin typeface="宋體-簡" panose="02010800040101010101" charset="-122"/>
                <a:ea typeface="宋體-簡" panose="02010800040101010101" charset="-122"/>
              </a:rPr>
              <a:t>夹带</a:t>
            </a:r>
            <a:r>
              <a:rPr lang="en-US" altLang="zh-MO" dirty="0">
                <a:latin typeface="宋體-簡" panose="02010800040101010101" charset="-122"/>
                <a:ea typeface="宋體-簡" panose="02010800040101010101" charset="-122"/>
              </a:rPr>
              <a:t>(</a:t>
            </a:r>
            <a:r>
              <a:rPr lang="en-GB" altLang="zh-MO" dirty="0">
                <a:latin typeface="Times" panose="00000500000000020000" pitchFamily="2" charset="0"/>
                <a:ea typeface="宋體-簡" panose="02010800040101010101" charset="-122"/>
              </a:rPr>
              <a:t>Entrainment</a:t>
            </a:r>
            <a:r>
              <a:rPr lang="en-GB" altLang="zh-MO" dirty="0">
                <a:latin typeface="宋體-簡" panose="02010800040101010101" charset="-122"/>
                <a:ea typeface="宋體-簡" panose="02010800040101010101" charset="-122"/>
              </a:rPr>
              <a:t>)</a:t>
            </a:r>
            <a:endParaRPr lang="zh-MO" altLang="en-US" dirty="0">
              <a:latin typeface="宋體-簡" panose="02010800040101010101" charset="-122"/>
              <a:ea typeface="宋體-簡" panose="02010800040101010101" charset="-122"/>
            </a:endParaRPr>
          </a:p>
        </p:txBody>
      </p:sp>
      <p:pic>
        <p:nvPicPr>
          <p:cNvPr id="19" name="图片 18" descr="/Users/youqingzhou/Desktop/soph-fll/实心实验/大作业/Desktop/BrainWaves_Theta-300.gifBrainWaves_Theta-300"/>
          <p:cNvPicPr>
            <a:picLocks noChangeAspect="1"/>
          </p:cNvPicPr>
          <p:nvPr/>
        </p:nvPicPr>
        <p:blipFill>
          <a:blip r:embed="rId3"/>
          <a:srcRect/>
          <a:stretch>
            <a:fillRect/>
          </a:stretch>
        </p:blipFill>
        <p:spPr>
          <a:xfrm>
            <a:off x="8003540" y="4930172"/>
            <a:ext cx="2810510" cy="1405255"/>
          </a:xfrm>
          <a:prstGeom prst="rect">
            <a:avLst/>
          </a:prstGeom>
        </p:spPr>
      </p:pic>
      <p:pic>
        <p:nvPicPr>
          <p:cNvPr id="20" name="图片 19" descr="/Users/youqingzhou/Desktop/soph-fll/实心实验/大作业/Desktop/BrainWaves_Alpha-300_1.gifBrainWaves_Alpha-300_1"/>
          <p:cNvPicPr>
            <a:picLocks noChangeAspect="1"/>
          </p:cNvPicPr>
          <p:nvPr/>
        </p:nvPicPr>
        <p:blipFill>
          <a:blip r:embed="rId4"/>
          <a:srcRect/>
          <a:stretch>
            <a:fillRect/>
          </a:stretch>
        </p:blipFill>
        <p:spPr>
          <a:xfrm>
            <a:off x="1681480" y="5209867"/>
            <a:ext cx="2197100" cy="1098550"/>
          </a:xfrm>
          <a:prstGeom prst="rect">
            <a:avLst/>
          </a:prstGeom>
        </p:spPr>
      </p:pic>
      <p:pic>
        <p:nvPicPr>
          <p:cNvPr id="21" name="图片 20" descr="u=2636382465,2868953563&amp;fm=26&amp;gp=0"/>
          <p:cNvPicPr>
            <a:picLocks noChangeAspect="1"/>
          </p:cNvPicPr>
          <p:nvPr/>
        </p:nvPicPr>
        <p:blipFill>
          <a:blip r:embed="rId5">
            <a:clrChange>
              <a:clrFrom>
                <a:srgbClr val="F6F6F6">
                  <a:alpha val="100000"/>
                </a:srgbClr>
              </a:clrFrom>
              <a:clrTo>
                <a:srgbClr val="F6F6F6">
                  <a:alpha val="100000"/>
                  <a:alpha val="0"/>
                </a:srgbClr>
              </a:clrTo>
            </a:clrChange>
          </a:blip>
          <a:stretch>
            <a:fillRect/>
          </a:stretch>
        </p:blipFill>
        <p:spPr>
          <a:xfrm>
            <a:off x="1467485" y="1824441"/>
            <a:ext cx="2411095" cy="1812925"/>
          </a:xfrm>
          <a:prstGeom prst="rect">
            <a:avLst/>
          </a:prstGeom>
        </p:spPr>
      </p:pic>
      <p:pic>
        <p:nvPicPr>
          <p:cNvPr id="22" name="图片 21"/>
          <p:cNvPicPr>
            <a:picLocks noChangeAspect="1"/>
          </p:cNvPicPr>
          <p:nvPr/>
        </p:nvPicPr>
        <p:blipFill>
          <a:blip r:embed="rId6"/>
          <a:stretch>
            <a:fillRect/>
          </a:stretch>
        </p:blipFill>
        <p:spPr>
          <a:xfrm>
            <a:off x="7757809" y="908467"/>
            <a:ext cx="3644872" cy="3644872"/>
          </a:xfrm>
          <a:prstGeom prst="rect">
            <a:avLst/>
          </a:prstGeom>
        </p:spPr>
      </p:pic>
      <p:pic>
        <p:nvPicPr>
          <p:cNvPr id="23" name="图片 22" descr="/Users/youqingzhou/Desktop/soph-fll/实心实验/大作业/Desktop/BrainWaves_Theta-300.gifBrainWaves_Theta-300"/>
          <p:cNvPicPr>
            <a:picLocks noChangeAspect="1"/>
          </p:cNvPicPr>
          <p:nvPr/>
        </p:nvPicPr>
        <p:blipFill>
          <a:blip r:embed="rId3"/>
          <a:srcRect/>
          <a:stretch>
            <a:fillRect/>
          </a:stretch>
        </p:blipFill>
        <p:spPr>
          <a:xfrm>
            <a:off x="1267777" y="4930172"/>
            <a:ext cx="2810510" cy="140525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1000" fill="hold"/>
                                        <p:tgtEl>
                                          <p:spTgt spid="19"/>
                                        </p:tgtEl>
                                        <p:attrNameLst>
                                          <p:attrName>ppt_x</p:attrName>
                                        </p:attrNameLst>
                                      </p:cBhvr>
                                      <p:tavLst>
                                        <p:tav tm="0">
                                          <p:val>
                                            <p:strVal val="1+#ppt_w/2"/>
                                          </p:val>
                                        </p:tav>
                                        <p:tav tm="100000">
                                          <p:val>
                                            <p:strVal val="#ppt_x"/>
                                          </p:val>
                                        </p:tav>
                                      </p:tavLst>
                                    </p:anim>
                                    <p:anim calcmode="lin" valueType="num">
                                      <p:cBhvr additive="base">
                                        <p:cTn id="23"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xit" presetSubtype="4" fill="hold" nodeType="clickEffect">
                                  <p:stCondLst>
                                    <p:cond delay="0"/>
                                  </p:stCondLst>
                                  <p:childTnLst>
                                    <p:anim calcmode="lin" valueType="num">
                                      <p:cBhvr additive="base">
                                        <p:cTn id="37" dur="500"/>
                                        <p:tgtEl>
                                          <p:spTgt spid="22"/>
                                        </p:tgtEl>
                                        <p:attrNameLst>
                                          <p:attrName>ppt_x</p:attrName>
                                        </p:attrNameLst>
                                      </p:cBhvr>
                                      <p:tavLst>
                                        <p:tav tm="0">
                                          <p:val>
                                            <p:strVal val="ppt_x"/>
                                          </p:val>
                                        </p:tav>
                                        <p:tav tm="100000">
                                          <p:val>
                                            <p:strVal val="ppt_x"/>
                                          </p:val>
                                        </p:tav>
                                      </p:tavLst>
                                    </p:anim>
                                    <p:anim calcmode="lin" valueType="num">
                                      <p:cBhvr additive="base">
                                        <p:cTn id="38" dur="500"/>
                                        <p:tgtEl>
                                          <p:spTgt spid="22"/>
                                        </p:tgtEl>
                                        <p:attrNameLst>
                                          <p:attrName>ppt_y</p:attrName>
                                        </p:attrNameLst>
                                      </p:cBhvr>
                                      <p:tavLst>
                                        <p:tav tm="0">
                                          <p:val>
                                            <p:strVal val="ppt_y"/>
                                          </p:val>
                                        </p:tav>
                                        <p:tav tm="100000">
                                          <p:val>
                                            <p:strVal val="1+ppt_h/2"/>
                                          </p:val>
                                        </p:tav>
                                      </p:tavLst>
                                    </p:anim>
                                    <p:set>
                                      <p:cBhvr>
                                        <p:cTn id="39" dur="1" fill="hold">
                                          <p:stCondLst>
                                            <p:cond delay="499"/>
                                          </p:stCondLst>
                                        </p:cTn>
                                        <p:tgtEl>
                                          <p:spTgt spid="2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xit" presetSubtype="2" fill="hold" nodeType="clickEffect">
                                  <p:stCondLst>
                                    <p:cond delay="0"/>
                                  </p:stCondLst>
                                  <p:childTnLst>
                                    <p:anim calcmode="lin" valueType="num">
                                      <p:cBhvr additive="base">
                                        <p:cTn id="43" dur="2000"/>
                                        <p:tgtEl>
                                          <p:spTgt spid="19"/>
                                        </p:tgtEl>
                                        <p:attrNameLst>
                                          <p:attrName>ppt_x</p:attrName>
                                        </p:attrNameLst>
                                      </p:cBhvr>
                                      <p:tavLst>
                                        <p:tav tm="0">
                                          <p:val>
                                            <p:strVal val="ppt_x"/>
                                          </p:val>
                                        </p:tav>
                                        <p:tav tm="100000">
                                          <p:val>
                                            <p:strVal val="1+ppt_w/2"/>
                                          </p:val>
                                        </p:tav>
                                      </p:tavLst>
                                    </p:anim>
                                    <p:anim calcmode="lin" valueType="num">
                                      <p:cBhvr additive="base">
                                        <p:cTn id="44" dur="2000"/>
                                        <p:tgtEl>
                                          <p:spTgt spid="19"/>
                                        </p:tgtEl>
                                        <p:attrNameLst>
                                          <p:attrName>ppt_y</p:attrName>
                                        </p:attrNameLst>
                                      </p:cBhvr>
                                      <p:tavLst>
                                        <p:tav tm="0">
                                          <p:val>
                                            <p:strVal val="ppt_y"/>
                                          </p:val>
                                        </p:tav>
                                        <p:tav tm="100000">
                                          <p:val>
                                            <p:strVal val="ppt_y"/>
                                          </p:val>
                                        </p:tav>
                                      </p:tavLst>
                                    </p:anim>
                                    <p:set>
                                      <p:cBhvr>
                                        <p:cTn id="45" dur="1" fill="hold">
                                          <p:stCondLst>
                                            <p:cond delay="1996"/>
                                          </p:stCondLst>
                                        </p:cTn>
                                        <p:tgtEl>
                                          <p:spTgt spid="1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 presetClass="exit" presetSubtype="2" fill="hold" nodeType="clickEffect">
                                  <p:stCondLst>
                                    <p:cond delay="0"/>
                                  </p:stCondLst>
                                  <p:childTnLst>
                                    <p:anim calcmode="lin" valueType="num">
                                      <p:cBhvr additive="base">
                                        <p:cTn id="49" dur="2000"/>
                                        <p:tgtEl>
                                          <p:spTgt spid="23"/>
                                        </p:tgtEl>
                                        <p:attrNameLst>
                                          <p:attrName>ppt_x</p:attrName>
                                        </p:attrNameLst>
                                      </p:cBhvr>
                                      <p:tavLst>
                                        <p:tav tm="0">
                                          <p:val>
                                            <p:strVal val="ppt_x"/>
                                          </p:val>
                                        </p:tav>
                                        <p:tav tm="100000">
                                          <p:val>
                                            <p:strVal val="1+ppt_w/2"/>
                                          </p:val>
                                        </p:tav>
                                      </p:tavLst>
                                    </p:anim>
                                    <p:anim calcmode="lin" valueType="num">
                                      <p:cBhvr additive="base">
                                        <p:cTn id="50" dur="2000"/>
                                        <p:tgtEl>
                                          <p:spTgt spid="23"/>
                                        </p:tgtEl>
                                        <p:attrNameLst>
                                          <p:attrName>ppt_y</p:attrName>
                                        </p:attrNameLst>
                                      </p:cBhvr>
                                      <p:tavLst>
                                        <p:tav tm="0">
                                          <p:val>
                                            <p:strVal val="ppt_y"/>
                                          </p:val>
                                        </p:tav>
                                        <p:tav tm="100000">
                                          <p:val>
                                            <p:strVal val="ppt_y"/>
                                          </p:val>
                                        </p:tav>
                                      </p:tavLst>
                                    </p:anim>
                                    <p:set>
                                      <p:cBhvr>
                                        <p:cTn id="51" dur="1" fill="hold">
                                          <p:stCondLst>
                                            <p:cond delay="1996"/>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extLst>
              <a:ext uri="{BEBA8EAE-BF5A-486C-A8C5-ECC9F3942E4B}">
                <a14:imgProps xmlns:a14="http://schemas.microsoft.com/office/drawing/2010/main">
                  <a14:imgLayer r:embed="rId3">
                    <a14:imgEffect>
                      <a14:backgroundRemoval t="8600" b="92000" l="10000" r="90000">
                        <a14:foregroundMark x1="38600" y1="90000" x2="38600" y2="90000"/>
                        <a14:foregroundMark x1="54800" y1="92000" x2="54800" y2="92000"/>
                        <a14:foregroundMark x1="32000" y1="23600" x2="32000" y2="23600"/>
                        <a14:foregroundMark x1="28000" y1="24000" x2="30800" y2="21200"/>
                        <a14:foregroundMark x1="32400" y1="26800" x2="36000" y2="28800"/>
                        <a14:foregroundMark x1="45400" y1="8600" x2="49400" y2="16200"/>
                        <a14:foregroundMark x1="68210" y1="18600" x2="66800" y2="23600"/>
                        <a14:foregroundMark x1="68266" y1="18400" x2="68210" y2="18600"/>
                        <a14:backgroundMark x1="68000" y1="18600" x2="68000" y2="18600"/>
                        <a14:backgroundMark x1="68800" y1="18400" x2="68800" y2="18400"/>
                        <a14:backgroundMark x1="68200" y1="17600" x2="68200" y2="17600"/>
                        <a14:backgroundMark x1="67800" y1="17600" x2="67800" y2="17600"/>
                        <a14:backgroundMark x1="67200" y1="17800" x2="67200" y2="17800"/>
                        <a14:backgroundMark x1="71000" y1="18600" x2="71000" y2="18600"/>
                        <a14:backgroundMark x1="67000" y1="17600" x2="68400" y2="18000"/>
                      </a14:backgroundRemoval>
                    </a14:imgEffect>
                  </a14:imgLayer>
                </a14:imgProps>
              </a:ext>
            </a:extLst>
          </a:blip>
          <a:stretch>
            <a:fillRect/>
          </a:stretch>
        </p:blipFill>
        <p:spPr>
          <a:xfrm>
            <a:off x="9326645" y="2933079"/>
            <a:ext cx="3057652" cy="3057652"/>
          </a:xfrm>
          <a:prstGeom prst="rect">
            <a:avLst/>
          </a:prstGeom>
        </p:spPr>
      </p:pic>
      <p:sp>
        <p:nvSpPr>
          <p:cNvPr id="2" name="标题 1"/>
          <p:cNvSpPr>
            <a:spLocks noGrp="1"/>
          </p:cNvSpPr>
          <p:nvPr>
            <p:ph type="title"/>
          </p:nvPr>
        </p:nvSpPr>
        <p:spPr>
          <a:xfrm>
            <a:off x="521710" y="447188"/>
            <a:ext cx="10571998" cy="970450"/>
          </a:xfrm>
        </p:spPr>
        <p:txBody>
          <a:bodyPr/>
          <a:lstStyle/>
          <a:p>
            <a:r>
              <a:rPr lang="zh-MO" altLang="en-US" dirty="0">
                <a:latin typeface="宋體-簡" panose="02010800040101010101" charset="-122"/>
                <a:ea typeface="宋體-簡" panose="02010800040101010101" charset="-122"/>
              </a:rPr>
              <a:t>夹带</a:t>
            </a:r>
            <a:r>
              <a:rPr lang="en-US" altLang="zh-MO" dirty="0">
                <a:latin typeface="宋體-簡" panose="02010800040101010101" charset="-122"/>
                <a:ea typeface="宋體-簡" panose="02010800040101010101" charset="-122"/>
              </a:rPr>
              <a:t>(</a:t>
            </a:r>
            <a:r>
              <a:rPr lang="en-GB" altLang="zh-MO" dirty="0">
                <a:latin typeface="Times" panose="00000500000000020000" pitchFamily="2" charset="0"/>
                <a:ea typeface="宋體-簡" panose="02010800040101010101" charset="-122"/>
              </a:rPr>
              <a:t>Entrainment</a:t>
            </a:r>
            <a:r>
              <a:rPr lang="en-GB" altLang="zh-MO" dirty="0">
                <a:latin typeface="宋體-簡" panose="02010800040101010101" charset="-122"/>
                <a:ea typeface="宋體-簡" panose="02010800040101010101" charset="-122"/>
              </a:rPr>
              <a:t>)</a:t>
            </a:r>
            <a:endParaRPr lang="zh-MO" altLang="en-US" dirty="0">
              <a:latin typeface="宋體-簡" panose="02010800040101010101" charset="-122"/>
              <a:ea typeface="宋體-簡" panose="02010800040101010101" charset="-122"/>
            </a:endParaRPr>
          </a:p>
        </p:txBody>
      </p:sp>
      <p:sp>
        <p:nvSpPr>
          <p:cNvPr id="6" name="矩形 5"/>
          <p:cNvSpPr/>
          <p:nvPr/>
        </p:nvSpPr>
        <p:spPr>
          <a:xfrm>
            <a:off x="4778107" y="2659601"/>
            <a:ext cx="5923759" cy="2861310"/>
          </a:xfrm>
          <a:prstGeom prst="rect">
            <a:avLst/>
          </a:prstGeom>
        </p:spPr>
        <p:txBody>
          <a:bodyPr wrap="square">
            <a:spAutoFit/>
          </a:bodyPr>
          <a:lstStyle/>
          <a:p>
            <a:pPr algn="just">
              <a:lnSpc>
                <a:spcPct val="150000"/>
              </a:lnSpc>
            </a:pPr>
            <a:r>
              <a:rPr lang="en-US" altLang="zh-MO" sz="2400" kern="100" dirty="0">
                <a:latin typeface="宋體-簡" panose="02010800040101010101" charset="-122"/>
                <a:ea typeface="宋體-簡" panose="02010800040101010101" charset="-122"/>
                <a:cs typeface="Times New Roman" panose="02020503050405090304" pitchFamily="18" charset="0"/>
              </a:rPr>
              <a:t>#</a:t>
            </a:r>
            <a:r>
              <a:rPr lang="zh-TW" altLang="en-US" sz="2400" kern="100" dirty="0">
                <a:latin typeface="宋體-簡" panose="02010800040101010101" charset="-122"/>
                <a:ea typeface="宋體-簡" panose="02010800040101010101" charset="-122"/>
                <a:cs typeface="Times New Roman" panose="02020503050405090304" pitchFamily="18" charset="0"/>
              </a:rPr>
              <a:t> </a:t>
            </a:r>
            <a:r>
              <a:rPr lang="zh-MO" altLang="en-US" sz="2400" kern="100" dirty="0">
                <a:latin typeface="宋體-簡" panose="02010800040101010101" charset="-122"/>
                <a:ea typeface="宋體-簡" panose="02010800040101010101" charset="-122"/>
                <a:cs typeface="Times New Roman" panose="02020503050405090304" pitchFamily="18" charset="0"/>
              </a:rPr>
              <a:t>疑问</a:t>
            </a:r>
            <a:r>
              <a:rPr lang="zh-TW" altLang="en-US" sz="2400" kern="100" dirty="0">
                <a:latin typeface="宋體-簡" panose="02010800040101010101" charset="-122"/>
                <a:ea typeface="宋體-簡" panose="02010800040101010101" charset="-122"/>
                <a:cs typeface="Times New Roman" panose="02020503050405090304" pitchFamily="18" charset="0"/>
              </a:rPr>
              <a:t>：</a:t>
            </a:r>
            <a:endParaRPr lang="en-US" altLang="zh-MO" sz="2400" kern="100" dirty="0">
              <a:latin typeface="宋體-簡" panose="02010800040101010101" charset="-122"/>
              <a:ea typeface="宋體-簡" panose="02010800040101010101" charset="-122"/>
              <a:cs typeface="Times New Roman" panose="02020503050405090304" pitchFamily="18" charset="0"/>
            </a:endParaRPr>
          </a:p>
          <a:p>
            <a:pPr algn="just">
              <a:lnSpc>
                <a:spcPct val="150000"/>
              </a:lnSpc>
            </a:pPr>
            <a:r>
              <a:rPr lang="zh-CN" altLang="en-US" sz="2400" kern="100" dirty="0">
                <a:latin typeface="宋體-簡" panose="02010800040101010101" charset="-122"/>
                <a:ea typeface="宋體-簡" panose="02010800040101010101" charset="-122"/>
                <a:cs typeface="Times New Roman" panose="02020503050405090304" pitchFamily="18" charset="0"/>
              </a:rPr>
              <a:t>夹带</a:t>
            </a:r>
            <a:r>
              <a:rPr lang="zh-TW" altLang="en-US" sz="2400" kern="100" dirty="0">
                <a:latin typeface="宋體-簡" panose="02010800040101010101" charset="-122"/>
                <a:ea typeface="宋體-簡" panose="02010800040101010101" charset="-122"/>
                <a:cs typeface="Times New Roman" panose="02020503050405090304" pitchFamily="18" charset="0"/>
              </a:rPr>
              <a:t> </a:t>
            </a:r>
            <a:endParaRPr lang="en-US" altLang="zh-TW" sz="2400" kern="100" dirty="0">
              <a:latin typeface="宋體-簡" panose="02010800040101010101" charset="-122"/>
              <a:ea typeface="宋體-簡" panose="02010800040101010101" charset="-122"/>
              <a:cs typeface="Times New Roman" panose="02020503050405090304" pitchFamily="18" charset="0"/>
            </a:endParaRPr>
          </a:p>
          <a:p>
            <a:pPr algn="just">
              <a:lnSpc>
                <a:spcPct val="150000"/>
              </a:lnSpc>
            </a:pPr>
            <a:r>
              <a:rPr lang="zh-MO" altLang="en-US" sz="2400" kern="100" dirty="0">
                <a:latin typeface="宋體-簡" panose="02010800040101010101" charset="-122"/>
                <a:ea typeface="宋體-簡" panose="02010800040101010101" charset="-122"/>
                <a:cs typeface="Times New Roman" panose="02020503050405090304" pitchFamily="18" charset="0"/>
              </a:rPr>
              <a:t>＝</a:t>
            </a:r>
            <a:r>
              <a:rPr lang="zh-TW" altLang="en-US" sz="2400" kern="100" dirty="0">
                <a:latin typeface="宋體-簡" panose="02010800040101010101" charset="-122"/>
                <a:ea typeface="宋體-簡" panose="02010800040101010101" charset="-122"/>
                <a:cs typeface="Times New Roman" panose="02020503050405090304" pitchFamily="18" charset="0"/>
              </a:rPr>
              <a:t> </a:t>
            </a:r>
            <a:r>
              <a:rPr lang="zh-MO" altLang="en-US" sz="2400" kern="100" dirty="0">
                <a:latin typeface="宋體-簡" panose="02010800040101010101" charset="-122"/>
                <a:ea typeface="宋體-簡" panose="02010800040101010101" charset="-122"/>
                <a:cs typeface="Times New Roman" panose="02020503050405090304" pitchFamily="18" charset="0"/>
              </a:rPr>
              <a:t>神经振荡器对刺激的节律的</a:t>
            </a:r>
            <a:r>
              <a:rPr lang="zh-MO" altLang="en-US" sz="2400" b="1" i="1" u="sng" kern="100" dirty="0">
                <a:latin typeface="宋體-簡" panose="02010800040101010101" charset="-122"/>
                <a:ea typeface="宋體-簡" panose="02010800040101010101" charset="-122"/>
                <a:cs typeface="Times New Roman" panose="02020503050405090304" pitchFamily="18" charset="0"/>
              </a:rPr>
              <a:t>主动契合</a:t>
            </a:r>
            <a:r>
              <a:rPr lang="zh-MO" altLang="en-US" sz="2400" kern="100" dirty="0">
                <a:latin typeface="宋體-簡" panose="02010800040101010101" charset="-122"/>
                <a:ea typeface="宋體-簡" panose="02010800040101010101" charset="-122"/>
                <a:cs typeface="Times New Roman" panose="02020503050405090304" pitchFamily="18" charset="0"/>
              </a:rPr>
              <a:t>？</a:t>
            </a:r>
            <a:endParaRPr lang="en-US" altLang="zh-MO" sz="2400" kern="100" dirty="0">
              <a:latin typeface="宋體-簡" panose="02010800040101010101" charset="-122"/>
              <a:ea typeface="宋體-簡" panose="02010800040101010101" charset="-122"/>
              <a:cs typeface="Times New Roman" panose="02020503050405090304" pitchFamily="18" charset="0"/>
            </a:endParaRPr>
          </a:p>
          <a:p>
            <a:pPr algn="just">
              <a:lnSpc>
                <a:spcPct val="150000"/>
              </a:lnSpc>
            </a:pPr>
            <a:r>
              <a:rPr lang="zh-MO" altLang="en-US" sz="2400" kern="100" dirty="0">
                <a:latin typeface="宋體-簡" panose="02010800040101010101" charset="-122"/>
                <a:ea typeface="宋體-簡" panose="02010800040101010101" charset="-122"/>
                <a:cs typeface="Times New Roman" panose="02020503050405090304" pitchFamily="18" charset="0"/>
              </a:rPr>
              <a:t>＝</a:t>
            </a:r>
            <a:r>
              <a:rPr lang="zh-TW" altLang="en-US" sz="2400" kern="100" dirty="0">
                <a:latin typeface="宋體-簡" panose="02010800040101010101" charset="-122"/>
                <a:ea typeface="宋體-簡" panose="02010800040101010101" charset="-122"/>
                <a:cs typeface="Times New Roman" panose="02020503050405090304" pitchFamily="18" charset="0"/>
              </a:rPr>
              <a:t> </a:t>
            </a:r>
            <a:r>
              <a:rPr lang="zh-MO" altLang="en-US" sz="2400" kern="100" dirty="0">
                <a:latin typeface="宋體-簡" panose="02010800040101010101" charset="-122"/>
                <a:ea typeface="宋體-簡" panose="02010800040101010101" charset="-122"/>
                <a:cs typeface="Times New Roman" panose="02020503050405090304" pitchFamily="18" charset="0"/>
              </a:rPr>
              <a:t>一种非振荡的机制对节律性刺激作出</a:t>
            </a:r>
            <a:endParaRPr lang="en-US" altLang="zh-TW" sz="2400" kern="100" dirty="0">
              <a:latin typeface="宋體-簡" panose="02010800040101010101" charset="-122"/>
              <a:ea typeface="宋體-簡" panose="02010800040101010101" charset="-122"/>
              <a:cs typeface="Times New Roman" panose="02020503050405090304" pitchFamily="18" charset="0"/>
            </a:endParaRPr>
          </a:p>
          <a:p>
            <a:pPr algn="just">
              <a:lnSpc>
                <a:spcPct val="150000"/>
              </a:lnSpc>
            </a:pPr>
            <a:r>
              <a:rPr lang="zh-TW" altLang="en-US" sz="2400" kern="100" dirty="0">
                <a:latin typeface="宋體-簡" panose="02010800040101010101" charset="-122"/>
                <a:ea typeface="宋體-簡" panose="02010800040101010101" charset="-122"/>
                <a:cs typeface="Times New Roman" panose="02020503050405090304" pitchFamily="18" charset="0"/>
              </a:rPr>
              <a:t>      </a:t>
            </a:r>
            <a:r>
              <a:rPr lang="zh-MO" altLang="en-US" sz="2400" kern="100" dirty="0">
                <a:latin typeface="宋體-簡" panose="02010800040101010101" charset="-122"/>
                <a:ea typeface="宋體-簡" panose="02010800040101010101" charset="-122"/>
                <a:cs typeface="Times New Roman" panose="02020503050405090304" pitchFamily="18" charset="0"/>
              </a:rPr>
              <a:t>的</a:t>
            </a:r>
            <a:r>
              <a:rPr lang="zh-MO" altLang="en-US" sz="2400" b="1" i="1" u="sng" kern="100" dirty="0">
                <a:latin typeface="宋體-簡" panose="02010800040101010101" charset="-122"/>
                <a:ea typeface="宋體-簡" panose="02010800040101010101" charset="-122"/>
                <a:cs typeface="Times New Roman" panose="02020503050405090304" pitchFamily="18" charset="0"/>
              </a:rPr>
              <a:t>被动应答</a:t>
            </a:r>
            <a:r>
              <a:rPr lang="zh-MO" altLang="en-US" sz="2400" kern="100" dirty="0">
                <a:latin typeface="宋體-簡" panose="02010800040101010101" charset="-122"/>
                <a:ea typeface="宋體-簡" panose="02010800040101010101" charset="-122"/>
                <a:cs typeface="Times New Roman" panose="02020503050405090304" pitchFamily="18" charset="0"/>
              </a:rPr>
              <a:t>？</a:t>
            </a:r>
            <a:endParaRPr lang="zh-MO" altLang="en-US" sz="2400" kern="100" dirty="0">
              <a:effectLst/>
              <a:latin typeface="宋體-簡" panose="02010800040101010101" charset="-122"/>
              <a:ea typeface="宋體-簡" panose="02010800040101010101" charset="-122"/>
              <a:cs typeface="Times New Roman" panose="02020503050405090304" pitchFamily="18" charset="0"/>
            </a:endParaRPr>
          </a:p>
        </p:txBody>
      </p:sp>
      <p:sp>
        <p:nvSpPr>
          <p:cNvPr id="7" name="圓角矩形 11"/>
          <p:cNvSpPr/>
          <p:nvPr/>
        </p:nvSpPr>
        <p:spPr>
          <a:xfrm>
            <a:off x="784090" y="2659601"/>
            <a:ext cx="3458845" cy="258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当出现外界刺激</a:t>
            </a:r>
            <a:endParaRPr lang="en-US" altLang="zh-MO" sz="2000" dirty="0">
              <a:latin typeface="宋體-簡" panose="02010800040101010101" charset="-122"/>
              <a:ea typeface="宋體-簡" panose="02010800040101010101" charset="-122"/>
            </a:endParaRPr>
          </a:p>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b="1" i="1" u="sng" dirty="0">
                <a:latin typeface="宋體-簡" panose="02010800040101010101" charset="-122"/>
                <a:ea typeface="宋體-簡" panose="02010800040101010101" charset="-122"/>
              </a:rPr>
              <a:t>夹带</a:t>
            </a:r>
            <a:r>
              <a:rPr lang="en-US" altLang="zh-MO" sz="2000" b="1" i="1" u="sng" dirty="0">
                <a:latin typeface="宋體-簡" panose="02010800040101010101" charset="-122"/>
                <a:ea typeface="宋體-簡" panose="02010800040101010101" charset="-122"/>
              </a:rPr>
              <a:t>(</a:t>
            </a:r>
            <a:r>
              <a:rPr lang="en-GB" altLang="zh-MO" sz="2000" b="1" i="1" u="sng" dirty="0">
                <a:latin typeface="Times" panose="00000500000000020000" pitchFamily="2" charset="0"/>
                <a:ea typeface="宋體-簡" panose="02010800040101010101" charset="-122"/>
              </a:rPr>
              <a:t>Entrainment</a:t>
            </a:r>
            <a:r>
              <a:rPr lang="en-GB" altLang="zh-MO" sz="2000" b="1" i="1" u="sng" dirty="0">
                <a:latin typeface="宋體-簡" panose="02010800040101010101" charset="-122"/>
                <a:ea typeface="宋體-簡" panose="02010800040101010101" charset="-122"/>
              </a:rPr>
              <a:t>)</a:t>
            </a:r>
            <a:r>
              <a:rPr lang="zh-MO" altLang="en-US" sz="2000" dirty="0">
                <a:latin typeface="宋體-簡" panose="02010800040101010101" charset="-122"/>
                <a:ea typeface="宋體-簡" panose="02010800040101010101" charset="-122"/>
              </a:rPr>
              <a:t>：</a:t>
            </a:r>
            <a:endParaRPr lang="en-US" altLang="zh-MO" sz="2000" dirty="0">
              <a:latin typeface="宋體-簡" panose="02010800040101010101" charset="-122"/>
              <a:ea typeface="宋體-簡" panose="02010800040101010101" charset="-122"/>
            </a:endParaRPr>
          </a:p>
          <a:p>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大脑中的振荡会跟随外界</a:t>
            </a:r>
            <a:r>
              <a:rPr lang="zh-TW" altLang="en-US" sz="2000" dirty="0">
                <a:latin typeface="宋體-簡" panose="02010800040101010101" charset="-122"/>
                <a:ea typeface="宋體-簡" panose="02010800040101010101" charset="-122"/>
              </a:rPr>
              <a:t> </a:t>
            </a:r>
            <a:endParaRPr lang="en-US" altLang="zh-TW" sz="2000" dirty="0">
              <a:latin typeface="宋體-簡" panose="02010800040101010101" charset="-122"/>
              <a:ea typeface="宋體-簡" panose="02010800040101010101" charset="-122"/>
            </a:endParaRPr>
          </a:p>
          <a:p>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刺激的节律进行</a:t>
            </a:r>
          </a:p>
        </p:txBody>
      </p:sp>
      <p:sp>
        <p:nvSpPr>
          <p:cNvPr id="9" name="文字方塊 2"/>
          <p:cNvSpPr txBox="1"/>
          <p:nvPr/>
        </p:nvSpPr>
        <p:spPr>
          <a:xfrm>
            <a:off x="988518" y="5348177"/>
            <a:ext cx="3158490" cy="368300"/>
          </a:xfrm>
          <a:prstGeom prst="rect">
            <a:avLst/>
          </a:prstGeom>
          <a:noFill/>
        </p:spPr>
        <p:txBody>
          <a:bodyPr wrap="none" rtlCol="0">
            <a:spAutoFit/>
          </a:bodyPr>
          <a:lstStyle/>
          <a:p>
            <a:r>
              <a:rPr lang="en-GB" altLang="zh-MO" dirty="0" err="1"/>
              <a:t>Thut</a:t>
            </a:r>
            <a:r>
              <a:rPr lang="en-GB" altLang="zh-MO" dirty="0"/>
              <a:t>, </a:t>
            </a:r>
            <a:r>
              <a:rPr lang="en-GB" altLang="zh-MO" dirty="0" err="1"/>
              <a:t>Schyns</a:t>
            </a:r>
            <a:r>
              <a:rPr lang="en-GB" altLang="zh-MO" dirty="0"/>
              <a:t>, &amp; Gross</a:t>
            </a:r>
            <a:r>
              <a:rPr lang="en-US" altLang="zh-MO" dirty="0"/>
              <a:t>(</a:t>
            </a:r>
            <a:r>
              <a:rPr lang="en-GB" altLang="zh-MO" dirty="0"/>
              <a:t>2011</a:t>
            </a:r>
            <a:r>
              <a:rPr lang="en-US" altLang="zh-TW" dirty="0"/>
              <a:t>)</a:t>
            </a:r>
            <a:endParaRPr lang="en-GB" altLang="zh-MO"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710" y="447188"/>
            <a:ext cx="10571998" cy="970450"/>
          </a:xfrm>
        </p:spPr>
        <p:txBody>
          <a:bodyPr/>
          <a:lstStyle/>
          <a:p>
            <a:r>
              <a:rPr lang="zh-MO" altLang="en-US" b="1" dirty="0">
                <a:latin typeface="宋體-簡" panose="02010800040101010101" charset="-122"/>
                <a:ea typeface="宋體-簡" panose="02010800040101010101" charset="-122"/>
              </a:rPr>
              <a:t>本实验研究思路</a:t>
            </a:r>
            <a:endParaRPr lang="zh-MO" altLang="en-US" dirty="0">
              <a:latin typeface="宋體-簡" panose="02010800040101010101" charset="-122"/>
              <a:ea typeface="宋體-簡" panose="02010800040101010101" charset="-122"/>
            </a:endParaRPr>
          </a:p>
        </p:txBody>
      </p:sp>
      <p:sp>
        <p:nvSpPr>
          <p:cNvPr id="12" name="圓角矩形 11"/>
          <p:cNvSpPr/>
          <p:nvPr/>
        </p:nvSpPr>
        <p:spPr>
          <a:xfrm>
            <a:off x="1247500" y="3152562"/>
            <a:ext cx="3458845" cy="258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用</a:t>
            </a:r>
            <a:r>
              <a:rPr lang="en-GB" altLang="zh-MO" sz="2000" dirty="0">
                <a:latin typeface="宋體-簡" panose="02010800040101010101" charset="-122"/>
                <a:ea typeface="宋體-簡" panose="02010800040101010101" charset="-122"/>
              </a:rPr>
              <a:t>10Hz</a:t>
            </a:r>
            <a:r>
              <a:rPr lang="zh-MO" altLang="en-US" sz="2000" dirty="0">
                <a:latin typeface="宋體-簡" panose="02010800040101010101" charset="-122"/>
                <a:ea typeface="宋體-簡" panose="02010800040101010101" charset="-122"/>
              </a:rPr>
              <a:t>左右的经颅磁刺激</a:t>
            </a:r>
            <a:r>
              <a:rPr lang="en-US" altLang="zh-MO" sz="2000" dirty="0">
                <a:latin typeface="宋體-簡" panose="02010800040101010101" charset="-122"/>
                <a:ea typeface="宋體-簡" panose="02010800040101010101" charset="-122"/>
              </a:rPr>
              <a:t>(</a:t>
            </a:r>
            <a:r>
              <a:rPr lang="en-GB" altLang="zh-MO" sz="2000" dirty="0">
                <a:latin typeface="Times" panose="00000500000000020000" pitchFamily="2" charset="0"/>
                <a:ea typeface="宋體-簡" panose="02010800040101010101" charset="-122"/>
              </a:rPr>
              <a:t>Transcranial Magnetic Stimulation, </a:t>
            </a:r>
            <a:r>
              <a:rPr lang="en-GB" altLang="zh-MO" sz="2000" b="1" i="1" u="sng" dirty="0">
                <a:latin typeface="Times" panose="00000500000000020000" pitchFamily="2" charset="0"/>
                <a:ea typeface="宋體-簡" panose="02010800040101010101" charset="-122"/>
              </a:rPr>
              <a:t>TMS</a:t>
            </a:r>
            <a:r>
              <a:rPr lang="en-GB" altLang="zh-MO" sz="2000" dirty="0">
                <a:latin typeface="宋體-簡" panose="02010800040101010101" charset="-122"/>
                <a:ea typeface="宋體-簡" panose="02010800040101010101" charset="-122"/>
              </a:rPr>
              <a:t>)</a:t>
            </a:r>
          </a:p>
          <a:p>
            <a:endParaRPr lang="en-GB" altLang="zh-MO" sz="2000" dirty="0">
              <a:latin typeface="宋體-簡" panose="02010800040101010101" charset="-122"/>
              <a:ea typeface="宋體-簡" panose="02010800040101010101" charset="-122"/>
            </a:endParaRPr>
          </a:p>
          <a:p>
            <a:r>
              <a:rPr lang="en-GB"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发现：</a:t>
            </a:r>
            <a:r>
              <a:rPr lang="en-GB" altLang="zh-MO" sz="2000" dirty="0">
                <a:latin typeface="宋體-簡" panose="02010800040101010101" charset="-122"/>
                <a:ea typeface="宋體-簡" panose="02010800040101010101" charset="-122"/>
              </a:rPr>
              <a:t>a</a:t>
            </a:r>
            <a:r>
              <a:rPr lang="zh-MO" altLang="en-US" sz="2000" dirty="0">
                <a:latin typeface="宋體-簡" panose="02010800040101010101" charset="-122"/>
                <a:ea typeface="宋體-簡" panose="02010800040101010101" charset="-122"/>
              </a:rPr>
              <a:t>波的增强是人脑中</a:t>
            </a:r>
            <a:r>
              <a:rPr lang="zh-MO" altLang="en-US" sz="2000" b="1" i="1" u="sng" dirty="0">
                <a:latin typeface="宋體-簡" panose="02010800040101010101" charset="-122"/>
                <a:ea typeface="宋體-簡" panose="02010800040101010101" charset="-122"/>
              </a:rPr>
              <a:t>自然发生</a:t>
            </a:r>
            <a:r>
              <a:rPr lang="zh-MO" altLang="en-US" sz="2000" dirty="0">
                <a:latin typeface="宋體-簡" panose="02010800040101010101" charset="-122"/>
                <a:ea typeface="宋體-簡" panose="02010800040101010101" charset="-122"/>
              </a:rPr>
              <a:t>的，而非是外部节奏强加的</a:t>
            </a:r>
          </a:p>
        </p:txBody>
      </p:sp>
      <p:sp>
        <p:nvSpPr>
          <p:cNvPr id="3" name="文字方塊 2"/>
          <p:cNvSpPr txBox="1"/>
          <p:nvPr/>
        </p:nvSpPr>
        <p:spPr>
          <a:xfrm>
            <a:off x="1933206" y="5857466"/>
            <a:ext cx="1949450" cy="368300"/>
          </a:xfrm>
          <a:prstGeom prst="rect">
            <a:avLst/>
          </a:prstGeom>
          <a:noFill/>
        </p:spPr>
        <p:txBody>
          <a:bodyPr wrap="none" rtlCol="0">
            <a:spAutoFit/>
          </a:bodyPr>
          <a:lstStyle/>
          <a:p>
            <a:r>
              <a:rPr lang="en-GB" altLang="zh-MO" dirty="0" err="1"/>
              <a:t>Thut</a:t>
            </a:r>
            <a:r>
              <a:rPr lang="en-GB" altLang="zh-MO" dirty="0"/>
              <a:t> et al. </a:t>
            </a:r>
            <a:r>
              <a:rPr lang="en-US" altLang="zh-TW" dirty="0"/>
              <a:t>(</a:t>
            </a:r>
            <a:r>
              <a:rPr lang="en-GB" altLang="zh-MO" dirty="0"/>
              <a:t>2011</a:t>
            </a:r>
            <a:r>
              <a:rPr lang="en-US" altLang="zh-TW" dirty="0"/>
              <a:t>)</a:t>
            </a:r>
            <a:endParaRPr lang="en-GB" altLang="zh-MO"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262" y="2056991"/>
            <a:ext cx="4162425" cy="380047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955" y="2420332"/>
            <a:ext cx="3061739" cy="407648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710" y="447188"/>
            <a:ext cx="10571998" cy="970450"/>
          </a:xfrm>
        </p:spPr>
        <p:txBody>
          <a:bodyPr/>
          <a:lstStyle/>
          <a:p>
            <a:r>
              <a:rPr lang="zh-MO" altLang="en-US" b="1" dirty="0">
                <a:latin typeface="宋體-簡" panose="02010800040101010101" charset="-122"/>
                <a:ea typeface="宋體-簡" panose="02010800040101010101" charset="-122"/>
              </a:rPr>
              <a:t>本实验研究思路</a:t>
            </a:r>
            <a:endParaRPr lang="zh-MO" altLang="en-US" dirty="0">
              <a:latin typeface="宋體-簡" panose="02010800040101010101" charset="-122"/>
              <a:ea typeface="宋體-簡" panose="02010800040101010101" charset="-122"/>
            </a:endParaRPr>
          </a:p>
        </p:txBody>
      </p:sp>
      <p:sp>
        <p:nvSpPr>
          <p:cNvPr id="7" name="圓角矩形 6"/>
          <p:cNvSpPr/>
          <p:nvPr/>
        </p:nvSpPr>
        <p:spPr>
          <a:xfrm>
            <a:off x="6969108" y="2634960"/>
            <a:ext cx="4124600" cy="259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dirty="0">
                <a:latin typeface="宋體-簡" panose="02010800040101010101" charset="-122"/>
                <a:ea typeface="宋體-簡" panose="02010800040101010101" charset="-122"/>
              </a:rPr>
              <a:t>神经振荡器的主动振荡具有</a:t>
            </a:r>
            <a:r>
              <a:rPr lang="zh-MO" altLang="en-US" sz="2000" b="1" i="1" u="sng" dirty="0">
                <a:latin typeface="宋體-簡" panose="02010800040101010101" charset="-122"/>
                <a:ea typeface="宋體-簡" panose="02010800040101010101" charset="-122"/>
              </a:rPr>
              <a:t>自我维持性</a:t>
            </a:r>
            <a:endParaRPr lang="en-US" altLang="zh-MO" sz="2000" b="1" i="1" u="sng" dirty="0">
              <a:latin typeface="宋體-簡" panose="02010800040101010101" charset="-122"/>
              <a:ea typeface="宋體-簡" panose="02010800040101010101" charset="-122"/>
            </a:endParaRPr>
          </a:p>
          <a:p>
            <a:r>
              <a:rPr lang="zh-MO" altLang="en-US" sz="2000" dirty="0">
                <a:latin typeface="宋體-簡" panose="02010800040101010101" charset="-122"/>
                <a:ea typeface="宋體-簡" panose="02010800040101010101" charset="-122"/>
              </a:rPr>
              <a:t>（在节律性刺激消失后，由于振荡被以波的形式存储起来，夹带现象仍能维持若干周期）</a:t>
            </a:r>
          </a:p>
        </p:txBody>
      </p:sp>
      <p:sp>
        <p:nvSpPr>
          <p:cNvPr id="9" name="文字方塊 8"/>
          <p:cNvSpPr txBox="1"/>
          <p:nvPr/>
        </p:nvSpPr>
        <p:spPr>
          <a:xfrm>
            <a:off x="1044135" y="5440406"/>
            <a:ext cx="3079750" cy="368300"/>
          </a:xfrm>
          <a:prstGeom prst="rect">
            <a:avLst/>
          </a:prstGeom>
          <a:noFill/>
        </p:spPr>
        <p:txBody>
          <a:bodyPr wrap="none" rtlCol="0">
            <a:spAutoFit/>
          </a:bodyPr>
          <a:lstStyle/>
          <a:p>
            <a:r>
              <a:rPr lang="en-US" altLang="zh-MO" dirty="0" err="1">
                <a:latin typeface="宋體-簡" panose="02010800040101010101" charset="-122"/>
                <a:ea typeface="宋體-簡" panose="02010800040101010101" charset="-122"/>
              </a:rPr>
              <a:t>VanRullen</a:t>
            </a:r>
            <a:r>
              <a:rPr lang="en-US" altLang="zh-MO" dirty="0">
                <a:latin typeface="宋體-簡" panose="02010800040101010101" charset="-122"/>
                <a:ea typeface="宋體-簡" panose="02010800040101010101" charset="-122"/>
              </a:rPr>
              <a:t> &amp; Macdonald(2012)</a:t>
            </a:r>
            <a:endParaRPr lang="en-GB" altLang="zh-MO" dirty="0"/>
          </a:p>
        </p:txBody>
      </p:sp>
      <p:sp>
        <p:nvSpPr>
          <p:cNvPr id="8" name="圓角矩形 11"/>
          <p:cNvSpPr/>
          <p:nvPr/>
        </p:nvSpPr>
        <p:spPr>
          <a:xfrm>
            <a:off x="521710" y="2650873"/>
            <a:ext cx="4124600" cy="258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MO" sz="2000" dirty="0">
                <a:latin typeface="宋體-簡" panose="02010800040101010101" charset="-122"/>
                <a:ea typeface="宋體-簡" panose="02010800040101010101" charset="-122"/>
              </a:rPr>
              <a:t>#</a:t>
            </a:r>
            <a:r>
              <a:rPr lang="zh-TW" altLang="en-US" sz="2000" dirty="0">
                <a:latin typeface="宋體-簡" panose="02010800040101010101" charset="-122"/>
                <a:ea typeface="宋體-簡" panose="02010800040101010101" charset="-122"/>
              </a:rPr>
              <a:t> </a:t>
            </a:r>
            <a:r>
              <a:rPr lang="zh-MO" altLang="en-US" sz="2000" b="1" i="1" u="sng" dirty="0">
                <a:latin typeface="宋體-簡" panose="02010800040101010101" charset="-122"/>
                <a:ea typeface="宋體-簡" panose="02010800040101010101" charset="-122"/>
              </a:rPr>
              <a:t>知觉回响</a:t>
            </a:r>
            <a:r>
              <a:rPr lang="en-US" altLang="zh-MO" sz="2000" b="1" i="1" u="sng" dirty="0">
                <a:latin typeface="宋體-簡" panose="02010800040101010101" charset="-122"/>
                <a:ea typeface="宋體-簡" panose="02010800040101010101" charset="-122"/>
              </a:rPr>
              <a:t>(perceptual echo)</a:t>
            </a:r>
            <a:r>
              <a:rPr lang="zh-TW" altLang="en-US" sz="2000" dirty="0">
                <a:latin typeface="宋體-簡" panose="02010800040101010101" charset="-122"/>
                <a:ea typeface="宋體-簡" panose="02010800040101010101" charset="-122"/>
              </a:rPr>
              <a:t>：</a:t>
            </a:r>
            <a:r>
              <a:rPr lang="zh-MO" altLang="en-US" sz="2000" dirty="0">
                <a:latin typeface="宋體-簡" panose="02010800040101010101" charset="-122"/>
                <a:ea typeface="宋體-簡" panose="02010800040101010101" charset="-122"/>
              </a:rPr>
              <a:t>过去的知觉历史可以像短时记忆一样，以</a:t>
            </a:r>
            <a:r>
              <a:rPr lang="en-GB" altLang="zh-MO" sz="2800" b="1" i="1" u="sng" dirty="0">
                <a:latin typeface="宋體-簡" panose="02010800040101010101" charset="-122"/>
                <a:ea typeface="宋體-簡" panose="02010800040101010101" charset="-122"/>
              </a:rPr>
              <a:t>a</a:t>
            </a:r>
            <a:r>
              <a:rPr lang="zh-MO" altLang="en-US" sz="2000" b="1" i="1" u="sng" dirty="0">
                <a:latin typeface="宋體-簡" panose="02010800040101010101" charset="-122"/>
                <a:ea typeface="宋體-簡" panose="02010800040101010101" charset="-122"/>
              </a:rPr>
              <a:t>波</a:t>
            </a:r>
            <a:r>
              <a:rPr lang="zh-MO" altLang="en-US" sz="2000" dirty="0">
                <a:latin typeface="宋體-簡" panose="02010800040101010101" charset="-122"/>
                <a:ea typeface="宋體-簡" panose="02010800040101010101" charset="-122"/>
              </a:rPr>
              <a:t>的形式被存储起来</a:t>
            </a:r>
            <a:endParaRPr lang="en-US" altLang="zh-MO" sz="2000" dirty="0">
              <a:latin typeface="宋體-簡" panose="02010800040101010101" charset="-122"/>
              <a:ea typeface="宋體-簡" panose="02010800040101010101" charset="-122"/>
            </a:endParaRPr>
          </a:p>
        </p:txBody>
      </p:sp>
      <p:sp>
        <p:nvSpPr>
          <p:cNvPr id="5" name="右箭头 4"/>
          <p:cNvSpPr/>
          <p:nvPr/>
        </p:nvSpPr>
        <p:spPr>
          <a:xfrm>
            <a:off x="4871877" y="3602696"/>
            <a:ext cx="1871663" cy="6617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theme/theme1.xml><?xml version="1.0" encoding="utf-8"?>
<a:theme xmlns:a="http://schemas.openxmlformats.org/drawingml/2006/main" name="怀旧">
  <a:themeElements>
    <a:clrScheme name="怀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怀旧">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怀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64</TotalTime>
  <Words>2399</Words>
  <Application>Microsoft Office PowerPoint</Application>
  <PresentationFormat>宽屏</PresentationFormat>
  <Paragraphs>216</Paragraphs>
  <Slides>29</Slides>
  <Notes>13</Notes>
  <HiddenSlides>0</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DengXian</vt:lpstr>
      <vt:lpstr>DengXian</vt:lpstr>
      <vt:lpstr>宋體-簡</vt:lpstr>
      <vt:lpstr>Arial</vt:lpstr>
      <vt:lpstr>Calibri</vt:lpstr>
      <vt:lpstr>Calibri Light</vt:lpstr>
      <vt:lpstr>Cambria Math</vt:lpstr>
      <vt:lpstr>Times</vt:lpstr>
      <vt:lpstr>Times New Roman</vt:lpstr>
      <vt:lpstr>Wingdings</vt:lpstr>
      <vt:lpstr>怀旧</vt:lpstr>
      <vt:lpstr>节律性刺激的夹带对空间注意频率的影响 </vt:lpstr>
      <vt:lpstr>前言</vt:lpstr>
      <vt:lpstr>大脑的节律</vt:lpstr>
      <vt:lpstr>大脑的节律</vt:lpstr>
      <vt:lpstr>夹带(Entrainment)</vt:lpstr>
      <vt:lpstr>夹带(Entrainment)</vt:lpstr>
      <vt:lpstr>夹带(Entrainment)</vt:lpstr>
      <vt:lpstr>本实验研究思路</vt:lpstr>
      <vt:lpstr>本实验研究思路</vt:lpstr>
      <vt:lpstr>夹带(Entrainment)</vt:lpstr>
      <vt:lpstr>本实验研究思路</vt:lpstr>
      <vt:lpstr>实验简介</vt:lpstr>
      <vt:lpstr>实验方法</vt:lpstr>
      <vt:lpstr>实验方法  —— 视觉材料</vt:lpstr>
      <vt:lpstr>实验方法 —— 程序</vt:lpstr>
      <vt:lpstr>PowerPoint 演示文稿</vt:lpstr>
      <vt:lpstr>PowerPoint 演示文稿</vt:lpstr>
      <vt:lpstr>PowerPoint 演示文稿</vt:lpstr>
      <vt:lpstr>PowerPoint 演示文稿</vt:lpstr>
      <vt:lpstr>PowerPoint 演示文稿</vt:lpstr>
      <vt:lpstr>实验结果</vt:lpstr>
      <vt:lpstr>前测</vt:lpstr>
      <vt:lpstr>后测—3Hz v.s. 5Hz </vt:lpstr>
      <vt:lpstr>左右视野不对称性</vt:lpstr>
      <vt:lpstr>空间注意节律</vt:lpstr>
      <vt:lpstr>夹带指数(Entrainment Index, EI) </vt:lpstr>
      <vt:lpstr>存在的问题</vt:lpstr>
      <vt:lpstr>参考文献</vt:lpstr>
      <vt:lpstr>谢谢！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节律性刺激对空间注意频率的影响</dc:title>
  <dc:creator>1800013713@pku.edu.cn</dc:creator>
  <cp:lastModifiedBy>程 宇昂</cp:lastModifiedBy>
  <cp:revision>246</cp:revision>
  <dcterms:created xsi:type="dcterms:W3CDTF">2019-12-25T14:54:39Z</dcterms:created>
  <dcterms:modified xsi:type="dcterms:W3CDTF">2019-12-25T16:35:14Z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1028-1.8.2.2861</vt:lpwstr>
  </property>
</Properties>
</file>